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jpeg" ContentType="image/jpeg"/>
  <Override PartName="/ppt/media/image21.png" ContentType="image/png"/>
  <Override PartName="/ppt/media/image19.png" ContentType="image/png"/>
  <Override PartName="/ppt/media/image1.png" ContentType="image/pn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media/image3.jpeg" ContentType="image/jpeg"/>
  <Override PartName="/ppt/media/image15.png" ContentType="image/png"/>
  <Override PartName="/ppt/media/image5.jpeg" ContentType="image/jpeg"/>
  <Override PartName="/ppt/media/image4.jpeg" ContentType="image/jpeg"/>
  <Override PartName="/ppt/media/image2.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Lst>
  <p:sldSz cx="30275213" cy="42803763"/>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2400" spc="-1" strike="noStrike">
                <a:solidFill>
                  <a:srgbClr val="365794"/>
                </a:solidFill>
                <a:latin typeface="Arial Narrow"/>
              </a:rPr>
              <a:t>Click to move the slide</a:t>
            </a:r>
            <a:endParaRPr b="0" lang="en-US" sz="2400" spc="-1" strike="noStrike">
              <a:solidFill>
                <a:srgbClr val="365794"/>
              </a:solidFill>
              <a:latin typeface="Arial Narrow"/>
            </a:endParaRPr>
          </a:p>
        </p:txBody>
      </p:sp>
      <p:sp>
        <p:nvSpPr>
          <p:cNvPr id="4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46"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47"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48"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49"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FED85993-EC17-4540-864F-0CD486D06F5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sldNum" idx="4"/>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solidFill>
                  <a:srgbClr val="000000"/>
                </a:solidFill>
                <a:latin typeface="Arial"/>
                <a:ea typeface="MS PGothic"/>
              </a:defRPr>
            </a:lvl1pPr>
          </a:lstStyle>
          <a:p>
            <a:pPr algn="r">
              <a:lnSpc>
                <a:spcPct val="100000"/>
              </a:lnSpc>
              <a:buNone/>
            </a:pPr>
            <a:fld id="{006C441F-FDAC-4AA9-93C2-7DE6C77037D8}" type="slidenum">
              <a:rPr b="0" lang="en-US" sz="1200" spc="-1" strike="noStrike">
                <a:solidFill>
                  <a:srgbClr val="000000"/>
                </a:solidFill>
                <a:latin typeface="Arial"/>
                <a:ea typeface="MS PGothic"/>
              </a:rPr>
              <a:t>&lt;number&gt;</a:t>
            </a:fld>
            <a:endParaRPr b="0" lang="en-US" sz="1200" spc="-1" strike="noStrike">
              <a:latin typeface="Times New Roman"/>
            </a:endParaRPr>
          </a:p>
        </p:txBody>
      </p:sp>
      <p:sp>
        <p:nvSpPr>
          <p:cNvPr id="116" name="PlaceHolder 2"/>
          <p:cNvSpPr>
            <a:spLocks noGrp="1"/>
          </p:cNvSpPr>
          <p:nvPr>
            <p:ph type="sldImg"/>
          </p:nvPr>
        </p:nvSpPr>
        <p:spPr>
          <a:xfrm>
            <a:off x="2216160" y="685800"/>
            <a:ext cx="2425320" cy="3428640"/>
          </a:xfrm>
          <a:prstGeom prst="rect">
            <a:avLst/>
          </a:prstGeom>
          <a:ln w="0">
            <a:noFill/>
          </a:ln>
        </p:spPr>
      </p:sp>
      <p:sp>
        <p:nvSpPr>
          <p:cNvPr id="117" name="PlaceHolder 3"/>
          <p:cNvSpPr>
            <a:spLocks noGrp="1"/>
          </p:cNvSpPr>
          <p:nvPr>
            <p:ph type="body"/>
          </p:nvPr>
        </p:nvSpPr>
        <p:spPr>
          <a:xfrm>
            <a:off x="685800" y="4343400"/>
            <a:ext cx="5486040" cy="4114440"/>
          </a:xfrm>
          <a:prstGeom prst="rect">
            <a:avLst/>
          </a:prstGeom>
          <a:noFill/>
          <a:ln w="9360">
            <a:noFill/>
          </a:ln>
        </p:spPr>
        <p:txBody>
          <a:bodyPr numCol="1" spcCol="0" anchor="t">
            <a:noAutofit/>
          </a:bodyPr>
          <a:p>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62040" y="1655640"/>
            <a:ext cx="28919160" cy="2862000"/>
          </a:xfrm>
          <a:prstGeom prst="rect">
            <a:avLst/>
          </a:prstGeom>
          <a:noFill/>
          <a:ln w="0">
            <a:noFill/>
          </a:ln>
        </p:spPr>
        <p:txBody>
          <a:bodyPr lIns="0" rIns="0" tIns="0" bIns="0" anchor="ctr">
            <a:noAutofit/>
          </a:bodyPr>
          <a:p>
            <a:endParaRPr b="0" lang="en-US" sz="2400" spc="-1" strike="noStrike">
              <a:solidFill>
                <a:srgbClr val="365794"/>
              </a:solidFill>
              <a:latin typeface="Arial Narrow"/>
            </a:endParaRPr>
          </a:p>
        </p:txBody>
      </p:sp>
      <p:sp>
        <p:nvSpPr>
          <p:cNvPr id="30" name="PlaceHolder 2"/>
          <p:cNvSpPr>
            <a:spLocks noGrp="1"/>
          </p:cNvSpPr>
          <p:nvPr>
            <p:ph/>
          </p:nvPr>
        </p:nvSpPr>
        <p:spPr>
          <a:xfrm>
            <a:off x="1513440" y="10015920"/>
            <a:ext cx="2724732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31" name="PlaceHolder 3"/>
          <p:cNvSpPr>
            <a:spLocks noGrp="1"/>
          </p:cNvSpPr>
          <p:nvPr>
            <p:ph/>
          </p:nvPr>
        </p:nvSpPr>
        <p:spPr>
          <a:xfrm>
            <a:off x="1513440" y="22982760"/>
            <a:ext cx="2724732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62040" y="1655640"/>
            <a:ext cx="28919160" cy="2862000"/>
          </a:xfrm>
          <a:prstGeom prst="rect">
            <a:avLst/>
          </a:prstGeom>
          <a:noFill/>
          <a:ln w="0">
            <a:noFill/>
          </a:ln>
        </p:spPr>
        <p:txBody>
          <a:bodyPr lIns="0" rIns="0" tIns="0" bIns="0" anchor="ctr">
            <a:noAutofit/>
          </a:bodyPr>
          <a:p>
            <a:endParaRPr b="0" lang="en-US" sz="2400" spc="-1" strike="noStrike">
              <a:solidFill>
                <a:srgbClr val="365794"/>
              </a:solidFill>
              <a:latin typeface="Arial Narrow"/>
            </a:endParaRPr>
          </a:p>
        </p:txBody>
      </p:sp>
      <p:sp>
        <p:nvSpPr>
          <p:cNvPr id="33" name="PlaceHolder 2"/>
          <p:cNvSpPr>
            <a:spLocks noGrp="1"/>
          </p:cNvSpPr>
          <p:nvPr>
            <p:ph/>
          </p:nvPr>
        </p:nvSpPr>
        <p:spPr>
          <a:xfrm>
            <a:off x="1513440" y="10015920"/>
            <a:ext cx="1329660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34" name="PlaceHolder 3"/>
          <p:cNvSpPr>
            <a:spLocks noGrp="1"/>
          </p:cNvSpPr>
          <p:nvPr>
            <p:ph/>
          </p:nvPr>
        </p:nvSpPr>
        <p:spPr>
          <a:xfrm>
            <a:off x="15475320" y="10015920"/>
            <a:ext cx="1329660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35" name="PlaceHolder 4"/>
          <p:cNvSpPr>
            <a:spLocks noGrp="1"/>
          </p:cNvSpPr>
          <p:nvPr>
            <p:ph/>
          </p:nvPr>
        </p:nvSpPr>
        <p:spPr>
          <a:xfrm>
            <a:off x="1513440" y="22982760"/>
            <a:ext cx="1329660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36" name="PlaceHolder 5"/>
          <p:cNvSpPr>
            <a:spLocks noGrp="1"/>
          </p:cNvSpPr>
          <p:nvPr>
            <p:ph/>
          </p:nvPr>
        </p:nvSpPr>
        <p:spPr>
          <a:xfrm>
            <a:off x="15475320" y="22982760"/>
            <a:ext cx="1329660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62040" y="1655640"/>
            <a:ext cx="28919160" cy="2862000"/>
          </a:xfrm>
          <a:prstGeom prst="rect">
            <a:avLst/>
          </a:prstGeom>
          <a:noFill/>
          <a:ln w="0">
            <a:noFill/>
          </a:ln>
        </p:spPr>
        <p:txBody>
          <a:bodyPr lIns="0" rIns="0" tIns="0" bIns="0" anchor="ctr">
            <a:noAutofit/>
          </a:bodyPr>
          <a:p>
            <a:endParaRPr b="0" lang="en-US" sz="2400" spc="-1" strike="noStrike">
              <a:solidFill>
                <a:srgbClr val="365794"/>
              </a:solidFill>
              <a:latin typeface="Arial Narrow"/>
            </a:endParaRPr>
          </a:p>
        </p:txBody>
      </p:sp>
      <p:sp>
        <p:nvSpPr>
          <p:cNvPr id="38" name="PlaceHolder 2"/>
          <p:cNvSpPr>
            <a:spLocks noGrp="1"/>
          </p:cNvSpPr>
          <p:nvPr>
            <p:ph/>
          </p:nvPr>
        </p:nvSpPr>
        <p:spPr>
          <a:xfrm>
            <a:off x="1513440" y="10015920"/>
            <a:ext cx="877356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39" name="PlaceHolder 3"/>
          <p:cNvSpPr>
            <a:spLocks noGrp="1"/>
          </p:cNvSpPr>
          <p:nvPr>
            <p:ph/>
          </p:nvPr>
        </p:nvSpPr>
        <p:spPr>
          <a:xfrm>
            <a:off x="10726200" y="10015920"/>
            <a:ext cx="877356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40" name="PlaceHolder 4"/>
          <p:cNvSpPr>
            <a:spLocks noGrp="1"/>
          </p:cNvSpPr>
          <p:nvPr>
            <p:ph/>
          </p:nvPr>
        </p:nvSpPr>
        <p:spPr>
          <a:xfrm>
            <a:off x="19938600" y="10015920"/>
            <a:ext cx="877356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41" name="PlaceHolder 5"/>
          <p:cNvSpPr>
            <a:spLocks noGrp="1"/>
          </p:cNvSpPr>
          <p:nvPr>
            <p:ph/>
          </p:nvPr>
        </p:nvSpPr>
        <p:spPr>
          <a:xfrm>
            <a:off x="1513440" y="22982760"/>
            <a:ext cx="877356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42" name="PlaceHolder 6"/>
          <p:cNvSpPr>
            <a:spLocks noGrp="1"/>
          </p:cNvSpPr>
          <p:nvPr>
            <p:ph/>
          </p:nvPr>
        </p:nvSpPr>
        <p:spPr>
          <a:xfrm>
            <a:off x="10726200" y="22982760"/>
            <a:ext cx="877356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43" name="PlaceHolder 7"/>
          <p:cNvSpPr>
            <a:spLocks noGrp="1"/>
          </p:cNvSpPr>
          <p:nvPr>
            <p:ph/>
          </p:nvPr>
        </p:nvSpPr>
        <p:spPr>
          <a:xfrm>
            <a:off x="19938600" y="22982760"/>
            <a:ext cx="877356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62040" y="1655640"/>
            <a:ext cx="28919160" cy="2862000"/>
          </a:xfrm>
          <a:prstGeom prst="rect">
            <a:avLst/>
          </a:prstGeom>
          <a:noFill/>
          <a:ln w="0">
            <a:noFill/>
          </a:ln>
        </p:spPr>
        <p:txBody>
          <a:bodyPr lIns="0" rIns="0" tIns="0" bIns="0" anchor="ctr">
            <a:noAutofit/>
          </a:bodyPr>
          <a:p>
            <a:endParaRPr b="0" lang="en-US" sz="2400" spc="-1" strike="noStrike">
              <a:solidFill>
                <a:srgbClr val="365794"/>
              </a:solidFill>
              <a:latin typeface="Arial Narrow"/>
            </a:endParaRPr>
          </a:p>
        </p:txBody>
      </p:sp>
      <p:sp>
        <p:nvSpPr>
          <p:cNvPr id="9" name="PlaceHolder 2"/>
          <p:cNvSpPr>
            <a:spLocks noGrp="1"/>
          </p:cNvSpPr>
          <p:nvPr>
            <p:ph type="subTitle"/>
          </p:nvPr>
        </p:nvSpPr>
        <p:spPr>
          <a:xfrm>
            <a:off x="1513440" y="10015920"/>
            <a:ext cx="27247320" cy="24825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62040" y="1655640"/>
            <a:ext cx="28919160" cy="2862000"/>
          </a:xfrm>
          <a:prstGeom prst="rect">
            <a:avLst/>
          </a:prstGeom>
          <a:noFill/>
          <a:ln w="0">
            <a:noFill/>
          </a:ln>
        </p:spPr>
        <p:txBody>
          <a:bodyPr lIns="0" rIns="0" tIns="0" bIns="0" anchor="ctr">
            <a:noAutofit/>
          </a:bodyPr>
          <a:p>
            <a:endParaRPr b="0" lang="en-US" sz="2400" spc="-1" strike="noStrike">
              <a:solidFill>
                <a:srgbClr val="365794"/>
              </a:solidFill>
              <a:latin typeface="Arial Narrow"/>
            </a:endParaRPr>
          </a:p>
        </p:txBody>
      </p:sp>
      <p:sp>
        <p:nvSpPr>
          <p:cNvPr id="11" name="PlaceHolder 2"/>
          <p:cNvSpPr>
            <a:spLocks noGrp="1"/>
          </p:cNvSpPr>
          <p:nvPr>
            <p:ph/>
          </p:nvPr>
        </p:nvSpPr>
        <p:spPr>
          <a:xfrm>
            <a:off x="1513440" y="10015920"/>
            <a:ext cx="27247320" cy="2482560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62040" y="1655640"/>
            <a:ext cx="28919160" cy="2862000"/>
          </a:xfrm>
          <a:prstGeom prst="rect">
            <a:avLst/>
          </a:prstGeom>
          <a:noFill/>
          <a:ln w="0">
            <a:noFill/>
          </a:ln>
        </p:spPr>
        <p:txBody>
          <a:bodyPr lIns="0" rIns="0" tIns="0" bIns="0" anchor="ctr">
            <a:noAutofit/>
          </a:bodyPr>
          <a:p>
            <a:endParaRPr b="0" lang="en-US" sz="2400" spc="-1" strike="noStrike">
              <a:solidFill>
                <a:srgbClr val="365794"/>
              </a:solidFill>
              <a:latin typeface="Arial Narrow"/>
            </a:endParaRPr>
          </a:p>
        </p:txBody>
      </p:sp>
      <p:sp>
        <p:nvSpPr>
          <p:cNvPr id="13" name="PlaceHolder 2"/>
          <p:cNvSpPr>
            <a:spLocks noGrp="1"/>
          </p:cNvSpPr>
          <p:nvPr>
            <p:ph/>
          </p:nvPr>
        </p:nvSpPr>
        <p:spPr>
          <a:xfrm>
            <a:off x="1513440" y="10015920"/>
            <a:ext cx="13296600" cy="2482560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14" name="PlaceHolder 3"/>
          <p:cNvSpPr>
            <a:spLocks noGrp="1"/>
          </p:cNvSpPr>
          <p:nvPr>
            <p:ph/>
          </p:nvPr>
        </p:nvSpPr>
        <p:spPr>
          <a:xfrm>
            <a:off x="15475320" y="10015920"/>
            <a:ext cx="13296600" cy="2482560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62040" y="1655640"/>
            <a:ext cx="28919160" cy="2862000"/>
          </a:xfrm>
          <a:prstGeom prst="rect">
            <a:avLst/>
          </a:prstGeom>
          <a:noFill/>
          <a:ln w="0">
            <a:noFill/>
          </a:ln>
        </p:spPr>
        <p:txBody>
          <a:bodyPr lIns="0" rIns="0" tIns="0" bIns="0" anchor="ctr">
            <a:noAutofit/>
          </a:bodyPr>
          <a:p>
            <a:endParaRPr b="0" lang="en-US" sz="2400" spc="-1" strike="noStrike">
              <a:solidFill>
                <a:srgbClr val="365794"/>
              </a:solidFill>
              <a:latin typeface="Arial Narrow"/>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62040" y="1655640"/>
            <a:ext cx="28919160" cy="132678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62040" y="1655640"/>
            <a:ext cx="28919160" cy="2862000"/>
          </a:xfrm>
          <a:prstGeom prst="rect">
            <a:avLst/>
          </a:prstGeom>
          <a:noFill/>
          <a:ln w="0">
            <a:noFill/>
          </a:ln>
        </p:spPr>
        <p:txBody>
          <a:bodyPr lIns="0" rIns="0" tIns="0" bIns="0" anchor="ctr">
            <a:noAutofit/>
          </a:bodyPr>
          <a:p>
            <a:endParaRPr b="0" lang="en-US" sz="2400" spc="-1" strike="noStrike">
              <a:solidFill>
                <a:srgbClr val="365794"/>
              </a:solidFill>
              <a:latin typeface="Arial Narrow"/>
            </a:endParaRPr>
          </a:p>
        </p:txBody>
      </p:sp>
      <p:sp>
        <p:nvSpPr>
          <p:cNvPr id="18" name="PlaceHolder 2"/>
          <p:cNvSpPr>
            <a:spLocks noGrp="1"/>
          </p:cNvSpPr>
          <p:nvPr>
            <p:ph/>
          </p:nvPr>
        </p:nvSpPr>
        <p:spPr>
          <a:xfrm>
            <a:off x="1513440" y="10015920"/>
            <a:ext cx="1329660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19" name="PlaceHolder 3"/>
          <p:cNvSpPr>
            <a:spLocks noGrp="1"/>
          </p:cNvSpPr>
          <p:nvPr>
            <p:ph/>
          </p:nvPr>
        </p:nvSpPr>
        <p:spPr>
          <a:xfrm>
            <a:off x="15475320" y="10015920"/>
            <a:ext cx="13296600" cy="2482560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20" name="PlaceHolder 4"/>
          <p:cNvSpPr>
            <a:spLocks noGrp="1"/>
          </p:cNvSpPr>
          <p:nvPr>
            <p:ph/>
          </p:nvPr>
        </p:nvSpPr>
        <p:spPr>
          <a:xfrm>
            <a:off x="1513440" y="22982760"/>
            <a:ext cx="1329660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62040" y="1655640"/>
            <a:ext cx="28919160" cy="2862000"/>
          </a:xfrm>
          <a:prstGeom prst="rect">
            <a:avLst/>
          </a:prstGeom>
          <a:noFill/>
          <a:ln w="0">
            <a:noFill/>
          </a:ln>
        </p:spPr>
        <p:txBody>
          <a:bodyPr lIns="0" rIns="0" tIns="0" bIns="0" anchor="ctr">
            <a:noAutofit/>
          </a:bodyPr>
          <a:p>
            <a:endParaRPr b="0" lang="en-US" sz="2400" spc="-1" strike="noStrike">
              <a:solidFill>
                <a:srgbClr val="365794"/>
              </a:solidFill>
              <a:latin typeface="Arial Narrow"/>
            </a:endParaRPr>
          </a:p>
        </p:txBody>
      </p:sp>
      <p:sp>
        <p:nvSpPr>
          <p:cNvPr id="22" name="PlaceHolder 2"/>
          <p:cNvSpPr>
            <a:spLocks noGrp="1"/>
          </p:cNvSpPr>
          <p:nvPr>
            <p:ph/>
          </p:nvPr>
        </p:nvSpPr>
        <p:spPr>
          <a:xfrm>
            <a:off x="1513440" y="10015920"/>
            <a:ext cx="13296600" cy="2482560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23" name="PlaceHolder 3"/>
          <p:cNvSpPr>
            <a:spLocks noGrp="1"/>
          </p:cNvSpPr>
          <p:nvPr>
            <p:ph/>
          </p:nvPr>
        </p:nvSpPr>
        <p:spPr>
          <a:xfrm>
            <a:off x="15475320" y="10015920"/>
            <a:ext cx="1329660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24" name="PlaceHolder 4"/>
          <p:cNvSpPr>
            <a:spLocks noGrp="1"/>
          </p:cNvSpPr>
          <p:nvPr>
            <p:ph/>
          </p:nvPr>
        </p:nvSpPr>
        <p:spPr>
          <a:xfrm>
            <a:off x="15475320" y="22982760"/>
            <a:ext cx="1329660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62040" y="1655640"/>
            <a:ext cx="28919160" cy="2862000"/>
          </a:xfrm>
          <a:prstGeom prst="rect">
            <a:avLst/>
          </a:prstGeom>
          <a:noFill/>
          <a:ln w="0">
            <a:noFill/>
          </a:ln>
        </p:spPr>
        <p:txBody>
          <a:bodyPr lIns="0" rIns="0" tIns="0" bIns="0" anchor="ctr">
            <a:noAutofit/>
          </a:bodyPr>
          <a:p>
            <a:endParaRPr b="0" lang="en-US" sz="2400" spc="-1" strike="noStrike">
              <a:solidFill>
                <a:srgbClr val="365794"/>
              </a:solidFill>
              <a:latin typeface="Arial Narrow"/>
            </a:endParaRPr>
          </a:p>
        </p:txBody>
      </p:sp>
      <p:sp>
        <p:nvSpPr>
          <p:cNvPr id="26" name="PlaceHolder 2"/>
          <p:cNvSpPr>
            <a:spLocks noGrp="1"/>
          </p:cNvSpPr>
          <p:nvPr>
            <p:ph/>
          </p:nvPr>
        </p:nvSpPr>
        <p:spPr>
          <a:xfrm>
            <a:off x="1513440" y="10015920"/>
            <a:ext cx="1329660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27" name="PlaceHolder 3"/>
          <p:cNvSpPr>
            <a:spLocks noGrp="1"/>
          </p:cNvSpPr>
          <p:nvPr>
            <p:ph/>
          </p:nvPr>
        </p:nvSpPr>
        <p:spPr>
          <a:xfrm>
            <a:off x="15475320" y="10015920"/>
            <a:ext cx="1329660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
        <p:nvSpPr>
          <p:cNvPr id="28" name="PlaceHolder 4"/>
          <p:cNvSpPr>
            <a:spLocks noGrp="1"/>
          </p:cNvSpPr>
          <p:nvPr>
            <p:ph/>
          </p:nvPr>
        </p:nvSpPr>
        <p:spPr>
          <a:xfrm>
            <a:off x="1513440" y="22982760"/>
            <a:ext cx="27247320" cy="11841480"/>
          </a:xfrm>
          <a:prstGeom prst="rect">
            <a:avLst/>
          </a:prstGeom>
          <a:noFill/>
          <a:ln w="0">
            <a:noFill/>
          </a:ln>
        </p:spPr>
        <p:txBody>
          <a:bodyPr lIns="0" rIns="0" tIns="0" bIns="0" anchor="t">
            <a:normAutofit/>
          </a:bodyPr>
          <a:p>
            <a:endParaRPr b="0" lang="en-US" sz="2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ef0f8"/>
        </a:solidFill>
      </p:bgPr>
    </p:bg>
    <p:spTree>
      <p:nvGrpSpPr>
        <p:cNvPr id="1" name=""/>
        <p:cNvGrpSpPr/>
        <p:nvPr/>
      </p:nvGrpSpPr>
      <p:grpSpPr>
        <a:xfrm>
          <a:off x="0" y="0"/>
          <a:ext cx="0" cy="0"/>
          <a:chOff x="0" y="0"/>
          <a:chExt cx="0" cy="0"/>
        </a:xfrm>
      </p:grpSpPr>
      <p:sp>
        <p:nvSpPr>
          <p:cNvPr id="0" name="Rectangle 36"/>
          <p:cNvSpPr/>
          <p:nvPr/>
        </p:nvSpPr>
        <p:spPr>
          <a:xfrm>
            <a:off x="0" y="0"/>
            <a:ext cx="30274920" cy="5290920"/>
          </a:xfrm>
          <a:prstGeom prst="rect">
            <a:avLst/>
          </a:prstGeom>
          <a:solidFill>
            <a:schemeClr val="tx1"/>
          </a:solidFill>
          <a:ln w="0">
            <a:noFill/>
          </a:ln>
        </p:spPr>
        <p:style>
          <a:lnRef idx="0"/>
          <a:fillRef idx="0"/>
          <a:effectRef idx="0"/>
          <a:fontRef idx="minor"/>
        </p:style>
      </p:sp>
      <p:sp>
        <p:nvSpPr>
          <p:cNvPr id="1" name="Rectangle 33"/>
          <p:cNvSpPr/>
          <p:nvPr/>
        </p:nvSpPr>
        <p:spPr>
          <a:xfrm>
            <a:off x="644400" y="6242040"/>
            <a:ext cx="9321480" cy="35624880"/>
          </a:xfrm>
          <a:prstGeom prst="rect">
            <a:avLst/>
          </a:prstGeom>
          <a:solidFill>
            <a:schemeClr val="bg2"/>
          </a:solidFill>
          <a:ln w="9525">
            <a:solidFill>
              <a:srgbClr val="365794"/>
            </a:solidFill>
            <a:miter/>
          </a:ln>
        </p:spPr>
        <p:style>
          <a:lnRef idx="0"/>
          <a:fillRef idx="0"/>
          <a:effectRef idx="0"/>
          <a:fontRef idx="minor"/>
        </p:style>
      </p:sp>
      <p:sp>
        <p:nvSpPr>
          <p:cNvPr id="2" name="Rectangle 25"/>
          <p:cNvSpPr/>
          <p:nvPr/>
        </p:nvSpPr>
        <p:spPr>
          <a:xfrm>
            <a:off x="0" y="0"/>
            <a:ext cx="30274920" cy="42803280"/>
          </a:xfrm>
          <a:prstGeom prst="rect">
            <a:avLst/>
          </a:prstGeom>
          <a:noFill/>
          <a:ln w="0">
            <a:noFill/>
          </a:ln>
        </p:spPr>
        <p:style>
          <a:lnRef idx="0"/>
          <a:fillRef idx="0"/>
          <a:effectRef idx="0"/>
          <a:fontRef idx="minor"/>
        </p:style>
      </p:sp>
      <p:sp>
        <p:nvSpPr>
          <p:cNvPr id="3" name="Rectangle 40"/>
          <p:cNvSpPr/>
          <p:nvPr/>
        </p:nvSpPr>
        <p:spPr>
          <a:xfrm>
            <a:off x="20259720" y="6242040"/>
            <a:ext cx="9321480" cy="35624880"/>
          </a:xfrm>
          <a:prstGeom prst="rect">
            <a:avLst/>
          </a:prstGeom>
          <a:solidFill>
            <a:schemeClr val="bg2"/>
          </a:solidFill>
          <a:ln w="12700">
            <a:solidFill>
              <a:srgbClr val="365794"/>
            </a:solidFill>
            <a:miter/>
          </a:ln>
        </p:spPr>
        <p:style>
          <a:lnRef idx="0"/>
          <a:fillRef idx="0"/>
          <a:effectRef idx="0"/>
          <a:fontRef idx="minor"/>
        </p:style>
      </p:sp>
      <p:sp>
        <p:nvSpPr>
          <p:cNvPr id="4" name="Rectangle 41"/>
          <p:cNvSpPr/>
          <p:nvPr/>
        </p:nvSpPr>
        <p:spPr>
          <a:xfrm>
            <a:off x="10452240" y="6242040"/>
            <a:ext cx="9319680" cy="35624880"/>
          </a:xfrm>
          <a:prstGeom prst="rect">
            <a:avLst/>
          </a:prstGeom>
          <a:solidFill>
            <a:schemeClr val="bg2"/>
          </a:solidFill>
          <a:ln w="12700">
            <a:solidFill>
              <a:srgbClr val="365794"/>
            </a:solidFill>
            <a:miter/>
          </a:ln>
        </p:spPr>
        <p:style>
          <a:lnRef idx="0"/>
          <a:fillRef idx="0"/>
          <a:effectRef idx="0"/>
          <a:fontRef idx="minor"/>
        </p:style>
      </p:sp>
      <p:sp>
        <p:nvSpPr>
          <p:cNvPr id="5" name="Text Box 14"/>
          <p:cNvSpPr/>
          <p:nvPr/>
        </p:nvSpPr>
        <p:spPr>
          <a:xfrm>
            <a:off x="560520" y="42244920"/>
            <a:ext cx="3308040" cy="153360"/>
          </a:xfrm>
          <a:prstGeom prst="rect">
            <a:avLst/>
          </a:prstGeom>
          <a:noFill/>
          <a:ln w="0">
            <a:noFill/>
          </a:ln>
        </p:spPr>
        <p:style>
          <a:lnRef idx="0"/>
          <a:fillRef idx="0"/>
          <a:effectRef idx="0"/>
          <a:fontRef idx="minor"/>
        </p:style>
        <p:txBody>
          <a:bodyPr lIns="74880" rIns="74880" tIns="37440" bIns="37440" anchor="t">
            <a:spAutoFit/>
          </a:bodyPr>
          <a:p>
            <a:pPr>
              <a:lnSpc>
                <a:spcPct val="65000"/>
              </a:lnSpc>
              <a:spcBef>
                <a:spcPts val="400"/>
              </a:spcBef>
              <a:buNone/>
            </a:pPr>
            <a:r>
              <a:rPr b="1" lang="en-US" sz="800" spc="-1" strike="noStrike">
                <a:solidFill>
                  <a:srgbClr val="365794"/>
                </a:solidFill>
                <a:latin typeface="Arial"/>
                <a:ea typeface="ＭＳ Ｐゴシック"/>
              </a:rPr>
              <a:t>www.meteconferences.org</a:t>
            </a:r>
            <a:endParaRPr b="0" lang="en-US" sz="800" spc="-1" strike="noStrike">
              <a:latin typeface="Arial"/>
            </a:endParaRPr>
          </a:p>
        </p:txBody>
      </p:sp>
      <p:sp>
        <p:nvSpPr>
          <p:cNvPr id="6" name="PlaceHolder 1"/>
          <p:cNvSpPr>
            <a:spLocks noGrp="1"/>
          </p:cNvSpPr>
          <p:nvPr>
            <p:ph type="title"/>
          </p:nvPr>
        </p:nvSpPr>
        <p:spPr>
          <a:xfrm>
            <a:off x="662040" y="1655640"/>
            <a:ext cx="28919160" cy="2862000"/>
          </a:xfrm>
          <a:prstGeom prst="rect">
            <a:avLst/>
          </a:prstGeom>
          <a:noFill/>
          <a:ln w="0">
            <a:noFill/>
          </a:ln>
        </p:spPr>
        <p:txBody>
          <a:bodyPr numCol="1" spcCol="0" lIns="74880" rIns="74880" tIns="37440" bIns="37440" anchor="ctr">
            <a:noAutofit/>
          </a:bodyPr>
          <a:p>
            <a:pPr algn="ctr">
              <a:lnSpc>
                <a:spcPct val="100000"/>
              </a:lnSpc>
              <a:buNone/>
            </a:pPr>
            <a:r>
              <a:rPr b="0" lang="en-US" sz="7200" spc="-1" strike="noStrike">
                <a:solidFill>
                  <a:srgbClr val="ffffff"/>
                </a:solidFill>
                <a:latin typeface="Arial Black"/>
                <a:ea typeface="MS PGothic"/>
              </a:rPr>
              <a:t>Click to edit Master title style</a:t>
            </a:r>
            <a:endParaRPr b="0" lang="en-US" sz="7200" spc="-1" strike="noStrike">
              <a:solidFill>
                <a:srgbClr val="365794"/>
              </a:solidFill>
              <a:latin typeface="Arial Narrow"/>
            </a:endParaRPr>
          </a:p>
        </p:txBody>
      </p:sp>
      <p:sp>
        <p:nvSpPr>
          <p:cNvPr id="7" name="PlaceHolder 2"/>
          <p:cNvSpPr>
            <a:spLocks noGrp="1"/>
          </p:cNvSpPr>
          <p:nvPr>
            <p:ph type="body"/>
          </p:nvPr>
        </p:nvSpPr>
        <p:spPr>
          <a:xfrm>
            <a:off x="1513440" y="10015920"/>
            <a:ext cx="27247320" cy="24825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365794"/>
                </a:solidFill>
                <a:latin typeface="Arial"/>
              </a:rPr>
              <a:t>Second Outline Level</a:t>
            </a:r>
            <a:endParaRPr b="0" lang="en-US" sz="2000" spc="-1" strike="noStrike">
              <a:solidFill>
                <a:srgbClr val="365794"/>
              </a:solidFill>
              <a:latin typeface="Arial"/>
            </a:endParaRPr>
          </a:p>
          <a:p>
            <a:pPr lvl="2" marL="1296000" indent="-288000">
              <a:spcBef>
                <a:spcPts val="850"/>
              </a:spcBef>
              <a:buClr>
                <a:srgbClr val="000000"/>
              </a:buClr>
              <a:buSzPct val="45000"/>
              <a:buFont typeface="Wingdings" charset="2"/>
              <a:buChar char=""/>
            </a:pPr>
            <a:r>
              <a:rPr b="0" lang="en-US" sz="1600" spc="-1" strike="noStrike">
                <a:solidFill>
                  <a:srgbClr val="365794"/>
                </a:solidFill>
                <a:latin typeface="Arial"/>
              </a:rPr>
              <a:t>Third Outline Level</a:t>
            </a:r>
            <a:endParaRPr b="0" lang="en-US" sz="1600" spc="-1" strike="noStrike">
              <a:solidFill>
                <a:srgbClr val="365794"/>
              </a:solidFill>
              <a:latin typeface="Arial"/>
            </a:endParaRPr>
          </a:p>
          <a:p>
            <a:pPr lvl="3" marL="1728000" indent="-216000">
              <a:spcBef>
                <a:spcPts val="567"/>
              </a:spcBef>
              <a:buClr>
                <a:srgbClr val="000000"/>
              </a:buClr>
              <a:buSzPct val="75000"/>
              <a:buFont typeface="Symbol" charset="2"/>
              <a:buChar char=""/>
            </a:pPr>
            <a:r>
              <a:rPr b="0" lang="en-US" sz="1600" spc="-1" strike="noStrike">
                <a:solidFill>
                  <a:srgbClr val="365794"/>
                </a:solidFill>
                <a:latin typeface="Arial"/>
              </a:rPr>
              <a:t>Fourth Outline Level</a:t>
            </a:r>
            <a:endParaRPr b="0" lang="en-US" sz="1600" spc="-1" strike="noStrike">
              <a:solidFill>
                <a:srgbClr val="365794"/>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365794"/>
                </a:solidFill>
                <a:latin typeface="Arial"/>
              </a:rPr>
              <a:t>Fifth Outline Level</a:t>
            </a:r>
            <a:endParaRPr b="0" lang="en-US" sz="2000" spc="-1" strike="noStrike">
              <a:solidFill>
                <a:srgbClr val="365794"/>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365794"/>
                </a:solidFill>
                <a:latin typeface="Arial"/>
              </a:rPr>
              <a:t>Sixth Outline Level</a:t>
            </a:r>
            <a:endParaRPr b="0" lang="en-US" sz="2000" spc="-1" strike="noStrike">
              <a:solidFill>
                <a:srgbClr val="365794"/>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365794"/>
                </a:solidFill>
                <a:latin typeface="Arial"/>
              </a:rPr>
              <a:t>Seventh Outline Level</a:t>
            </a:r>
            <a:endParaRPr b="0" lang="en-US" sz="2000" spc="-1" strike="noStrike">
              <a:solidFill>
                <a:srgbClr val="365794"/>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hyperlink" Target="mailto:author@address.org" TargetMode="Externa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jpe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slideLayout" Target="../slideLayouts/slideLayout5.xml"/><Relationship Id="rId24"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Rectangle 5"/>
          <p:cNvSpPr/>
          <p:nvPr/>
        </p:nvSpPr>
        <p:spPr>
          <a:xfrm>
            <a:off x="477720" y="1309680"/>
            <a:ext cx="29212920" cy="2421720"/>
          </a:xfrm>
          <a:prstGeom prst="rect">
            <a:avLst/>
          </a:prstGeom>
          <a:noFill/>
          <a:ln w="0">
            <a:noFill/>
          </a:ln>
        </p:spPr>
        <p:style>
          <a:lnRef idx="0"/>
          <a:fillRef idx="0"/>
          <a:effectRef idx="0"/>
          <a:fontRef idx="minor"/>
        </p:style>
        <p:txBody>
          <a:bodyPr lIns="74880" rIns="74880" tIns="37440" bIns="37440" anchor="t">
            <a:spAutoFit/>
          </a:bodyPr>
          <a:p>
            <a:pPr algn="ctr">
              <a:lnSpc>
                <a:spcPct val="100000"/>
              </a:lnSpc>
              <a:spcBef>
                <a:spcPts val="2999"/>
              </a:spcBef>
              <a:buNone/>
            </a:pPr>
            <a:r>
              <a:rPr b="0" lang="en-US" sz="6000" spc="-1" strike="noStrike">
                <a:solidFill>
                  <a:srgbClr val="ffffff"/>
                </a:solidFill>
                <a:latin typeface="Arial Black"/>
                <a:ea typeface="MS PGothic"/>
              </a:rPr>
              <a:t>Scotlia </a:t>
            </a:r>
            <a:endParaRPr b="0" lang="en-US" sz="6000" spc="-1" strike="noStrike">
              <a:latin typeface="Arial"/>
            </a:endParaRPr>
          </a:p>
          <a:p>
            <a:pPr algn="ctr">
              <a:lnSpc>
                <a:spcPct val="100000"/>
              </a:lnSpc>
              <a:spcBef>
                <a:spcPts val="2999"/>
              </a:spcBef>
              <a:buNone/>
            </a:pPr>
            <a:r>
              <a:rPr b="1" lang="en-US" sz="4100" spc="-1" strike="noStrike">
                <a:solidFill>
                  <a:srgbClr val="ffffff"/>
                </a:solidFill>
                <a:latin typeface="Arial"/>
                <a:ea typeface="MS PGothic"/>
              </a:rPr>
              <a:t>Abed Al Rida Nehme, Mohamad Ghoush , Reina Al Hariri , Roxane Mezher</a:t>
            </a:r>
            <a:br>
              <a:rPr sz="4100"/>
            </a:br>
            <a:r>
              <a:rPr b="1" lang="en-US" sz="2800" spc="-1" strike="noStrike">
                <a:solidFill>
                  <a:srgbClr val="ffffff"/>
                </a:solidFill>
                <a:latin typeface="Arial"/>
                <a:ea typeface="MS PGothic"/>
              </a:rPr>
              <a:t>Beirut Arab University, Debbiyeh Campus, Faculty of Engineering, Department of Electrical and Computer Engineering</a:t>
            </a:r>
            <a:endParaRPr b="0" lang="en-US" sz="2800" spc="-1" strike="noStrike">
              <a:latin typeface="Arial"/>
            </a:endParaRPr>
          </a:p>
        </p:txBody>
      </p:sp>
      <p:sp>
        <p:nvSpPr>
          <p:cNvPr id="51" name="Text Box 471"/>
          <p:cNvSpPr/>
          <p:nvPr/>
        </p:nvSpPr>
        <p:spPr>
          <a:xfrm>
            <a:off x="646200" y="6248520"/>
            <a:ext cx="9321480" cy="623160"/>
          </a:xfrm>
          <a:prstGeom prst="rect">
            <a:avLst/>
          </a:prstGeom>
          <a:solidFill>
            <a:schemeClr val="tx1"/>
          </a:solidFill>
          <a:ln w="0">
            <a:noFill/>
          </a:ln>
        </p:spPr>
        <p:style>
          <a:lnRef idx="0"/>
          <a:fillRef idx="0"/>
          <a:effectRef idx="0"/>
          <a:fontRef idx="minor"/>
        </p:style>
        <p:txBody>
          <a:bodyPr lIns="74880" rIns="74880" tIns="37440" bIns="37440" anchor="t">
            <a:spAutoFit/>
          </a:bodyPr>
          <a:p>
            <a:pPr algn="ctr">
              <a:lnSpc>
                <a:spcPct val="100000"/>
              </a:lnSpc>
              <a:spcBef>
                <a:spcPts val="1800"/>
              </a:spcBef>
              <a:buNone/>
            </a:pPr>
            <a:r>
              <a:rPr b="1" lang="en-US" sz="3600" spc="-1" strike="noStrike">
                <a:solidFill>
                  <a:srgbClr val="ffffff"/>
                </a:solidFill>
                <a:latin typeface="Arial Narrow"/>
                <a:ea typeface="MS PGothic"/>
              </a:rPr>
              <a:t>Introduction</a:t>
            </a:r>
            <a:endParaRPr b="0" lang="en-US" sz="3600" spc="-1" strike="noStrike">
              <a:latin typeface="Arial"/>
            </a:endParaRPr>
          </a:p>
        </p:txBody>
      </p:sp>
      <p:sp>
        <p:nvSpPr>
          <p:cNvPr id="52" name="Text Box 472"/>
          <p:cNvSpPr/>
          <p:nvPr/>
        </p:nvSpPr>
        <p:spPr>
          <a:xfrm>
            <a:off x="650880" y="6900840"/>
            <a:ext cx="9316800" cy="5897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Firefighting Drone Technology. </a:t>
            </a:r>
            <a:endParaRPr b="0" lang="en-US" sz="2600" spc="-1" strike="noStrike">
              <a:latin typeface="Arial"/>
            </a:endParaRPr>
          </a:p>
          <a:p>
            <a:pPr>
              <a:lnSpc>
                <a:spcPct val="100000"/>
              </a:lnSpc>
              <a:buNone/>
            </a:pPr>
            <a:endParaRPr b="0" lang="en-US" sz="2600" spc="-1" strike="noStrike">
              <a:latin typeface="Arial"/>
            </a:endParaRPr>
          </a:p>
          <a:p>
            <a:pPr>
              <a:lnSpc>
                <a:spcPct val="100000"/>
              </a:lnSpc>
              <a:buNone/>
            </a:pPr>
            <a:r>
              <a:rPr b="0" lang="en-US" sz="2600" spc="-1" strike="noStrike">
                <a:solidFill>
                  <a:srgbClr val="000000"/>
                </a:solidFill>
                <a:latin typeface="Arial Narrow"/>
                <a:ea typeface="MS PGothic"/>
              </a:rPr>
              <a:t>In today's world, where wildfires(Debbieh October 15, 2019) (</a:t>
            </a:r>
            <a:r>
              <a:rPr b="0" lang="en-US" sz="2600" spc="-1" strike="noStrike">
                <a:solidFill>
                  <a:srgbClr val="1badcf"/>
                </a:solidFill>
                <a:latin typeface="Arial Narrow"/>
                <a:ea typeface="MS PGothic"/>
              </a:rPr>
              <a:t>Figure 1</a:t>
            </a:r>
            <a:r>
              <a:rPr b="0" lang="en-US" sz="2600" spc="-1" strike="noStrike">
                <a:solidFill>
                  <a:srgbClr val="000000"/>
                </a:solidFill>
                <a:latin typeface="Arial Narrow"/>
                <a:ea typeface="MS PGothic"/>
              </a:rPr>
              <a:t>) and urban fires (Debbieh October 16, 2019) (</a:t>
            </a:r>
            <a:r>
              <a:rPr b="0" lang="en-US" sz="2600" spc="-1" strike="noStrike">
                <a:solidFill>
                  <a:srgbClr val="1badcf"/>
                </a:solidFill>
                <a:latin typeface="Arial Narrow"/>
                <a:ea typeface="MS PGothic"/>
              </a:rPr>
              <a:t>Figure 2</a:t>
            </a:r>
            <a:r>
              <a:rPr b="0" lang="en-US" sz="2600" spc="-1" strike="noStrike">
                <a:solidFill>
                  <a:srgbClr val="000000"/>
                </a:solidFill>
                <a:latin typeface="Arial Narrow"/>
                <a:ea typeface="MS PGothic"/>
              </a:rPr>
              <a:t>), pose increasing challenges, the integration of drone technology promises a revolutionary approach to fire management and rescue operations.</a:t>
            </a:r>
            <a:endParaRPr b="0" lang="en-US" sz="2600" spc="-1" strike="noStrike">
              <a:latin typeface="Arial"/>
            </a:endParaRPr>
          </a:p>
          <a:p>
            <a:pPr>
              <a:lnSpc>
                <a:spcPct val="100000"/>
              </a:lnSpc>
              <a:buNone/>
            </a:pPr>
            <a:br>
              <a:rPr sz="2600"/>
            </a:br>
            <a:r>
              <a:rPr b="0" lang="en-US" sz="2600" spc="-1" strike="noStrike">
                <a:solidFill>
                  <a:srgbClr val="000000"/>
                </a:solidFill>
                <a:latin typeface="Arial Narrow"/>
                <a:ea typeface="MS PGothic"/>
              </a:rPr>
              <a:t>Join us on a journey to explore the capabilities of these firefighting drones, from their ability to map fire zones in real time to their role in delivering firefighting agents and performing reconnaissance missions in hazardous environments. We aim to demonstrate how these drones can enhance the safety of firefighters, protect communities, and mitigate the impact of fire disasters.</a:t>
            </a:r>
            <a:endParaRPr b="0" lang="en-US" sz="2600" spc="-1" strike="noStrike">
              <a:latin typeface="Arial"/>
            </a:endParaRPr>
          </a:p>
        </p:txBody>
      </p:sp>
      <p:sp>
        <p:nvSpPr>
          <p:cNvPr id="53" name="Text Box 473"/>
          <p:cNvSpPr/>
          <p:nvPr/>
        </p:nvSpPr>
        <p:spPr>
          <a:xfrm>
            <a:off x="650880" y="18103680"/>
            <a:ext cx="9321480" cy="623160"/>
          </a:xfrm>
          <a:prstGeom prst="rect">
            <a:avLst/>
          </a:prstGeom>
          <a:solidFill>
            <a:schemeClr val="tx1"/>
          </a:solidFill>
          <a:ln w="0">
            <a:noFill/>
          </a:ln>
        </p:spPr>
        <p:style>
          <a:lnRef idx="0"/>
          <a:fillRef idx="0"/>
          <a:effectRef idx="0"/>
          <a:fontRef idx="minor"/>
        </p:style>
        <p:txBody>
          <a:bodyPr lIns="74880" rIns="74880" tIns="37440" bIns="37440" anchor="t">
            <a:spAutoFit/>
          </a:bodyPr>
          <a:p>
            <a:pPr algn="ctr">
              <a:lnSpc>
                <a:spcPct val="100000"/>
              </a:lnSpc>
              <a:spcBef>
                <a:spcPts val="1800"/>
              </a:spcBef>
              <a:buNone/>
            </a:pPr>
            <a:r>
              <a:rPr b="1" lang="en-US" sz="3600" spc="-1" strike="noStrike">
                <a:solidFill>
                  <a:srgbClr val="ffffff"/>
                </a:solidFill>
                <a:latin typeface="Arial Narrow"/>
                <a:ea typeface="MS PGothic"/>
              </a:rPr>
              <a:t>Why did we use this technology? </a:t>
            </a:r>
            <a:endParaRPr b="0" lang="en-US" sz="3600" spc="-1" strike="noStrike">
              <a:latin typeface="Arial"/>
            </a:endParaRPr>
          </a:p>
        </p:txBody>
      </p:sp>
      <p:sp>
        <p:nvSpPr>
          <p:cNvPr id="54" name="Text Box 490"/>
          <p:cNvSpPr/>
          <p:nvPr/>
        </p:nvSpPr>
        <p:spPr>
          <a:xfrm>
            <a:off x="639720" y="35782920"/>
            <a:ext cx="9315000" cy="623160"/>
          </a:xfrm>
          <a:prstGeom prst="rect">
            <a:avLst/>
          </a:prstGeom>
          <a:solidFill>
            <a:schemeClr val="tx1"/>
          </a:solidFill>
          <a:ln w="0">
            <a:noFill/>
          </a:ln>
        </p:spPr>
        <p:style>
          <a:lnRef idx="0"/>
          <a:fillRef idx="0"/>
          <a:effectRef idx="0"/>
          <a:fontRef idx="minor"/>
        </p:style>
        <p:txBody>
          <a:bodyPr lIns="74880" rIns="74880" tIns="37440" bIns="37440" anchor="t">
            <a:spAutoFit/>
          </a:bodyPr>
          <a:p>
            <a:pPr algn="ctr">
              <a:lnSpc>
                <a:spcPct val="100000"/>
              </a:lnSpc>
              <a:spcBef>
                <a:spcPts val="1800"/>
              </a:spcBef>
              <a:buNone/>
            </a:pPr>
            <a:r>
              <a:rPr b="1" lang="en-US" sz="3600" spc="-1" strike="noStrike">
                <a:solidFill>
                  <a:srgbClr val="f8f8f8"/>
                </a:solidFill>
                <a:latin typeface="Arial Narrow"/>
                <a:ea typeface="MS PGothic"/>
              </a:rPr>
              <a:t>Future potential and Scalability</a:t>
            </a:r>
            <a:endParaRPr b="0" lang="en-US" sz="3600" spc="-1" strike="noStrike">
              <a:latin typeface="Arial"/>
            </a:endParaRPr>
          </a:p>
        </p:txBody>
      </p:sp>
      <p:sp>
        <p:nvSpPr>
          <p:cNvPr id="55" name="Text Box 491"/>
          <p:cNvSpPr/>
          <p:nvPr/>
        </p:nvSpPr>
        <p:spPr>
          <a:xfrm>
            <a:off x="549360" y="36428760"/>
            <a:ext cx="9315000" cy="2729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The drone system is designed to be integrated with future developments in emergency response robotics, like human rescue rovers(</a:t>
            </a:r>
            <a:r>
              <a:rPr b="0" lang="en-US" sz="2600" spc="-1" strike="noStrike">
                <a:solidFill>
                  <a:srgbClr val="1badcf"/>
                </a:solidFill>
                <a:latin typeface="Arial Narrow"/>
                <a:ea typeface="MS PGothic"/>
              </a:rPr>
              <a:t>Figure 5</a:t>
            </a:r>
            <a:r>
              <a:rPr b="0" lang="en-US" sz="2600" spc="-1" strike="noStrike">
                <a:solidFill>
                  <a:srgbClr val="000000"/>
                </a:solidFill>
                <a:latin typeface="Arial Narrow"/>
                <a:ea typeface="MS PGothic"/>
              </a:rPr>
              <a:t>), making it highly potent in the future with features such as autonomous robotic control, traveling salesman implementation, and serving as a communication means in the crisis area.</a:t>
            </a:r>
            <a:endParaRPr b="0" lang="en-US" sz="2600" spc="-1" strike="noStrike">
              <a:latin typeface="Arial"/>
            </a:endParaRPr>
          </a:p>
        </p:txBody>
      </p:sp>
      <p:sp>
        <p:nvSpPr>
          <p:cNvPr id="56" name="Text Box 495"/>
          <p:cNvSpPr/>
          <p:nvPr/>
        </p:nvSpPr>
        <p:spPr>
          <a:xfrm>
            <a:off x="10453680" y="6248520"/>
            <a:ext cx="9319680" cy="623160"/>
          </a:xfrm>
          <a:prstGeom prst="rect">
            <a:avLst/>
          </a:prstGeom>
          <a:solidFill>
            <a:schemeClr val="tx1"/>
          </a:solidFill>
          <a:ln w="0">
            <a:noFill/>
          </a:ln>
        </p:spPr>
        <p:style>
          <a:lnRef idx="0"/>
          <a:fillRef idx="0"/>
          <a:effectRef idx="0"/>
          <a:fontRef idx="minor"/>
        </p:style>
        <p:txBody>
          <a:bodyPr lIns="74880" rIns="74880" tIns="37440" bIns="37440" anchor="t">
            <a:spAutoFit/>
          </a:bodyPr>
          <a:p>
            <a:pPr algn="ctr">
              <a:lnSpc>
                <a:spcPct val="100000"/>
              </a:lnSpc>
              <a:spcBef>
                <a:spcPts val="1800"/>
              </a:spcBef>
              <a:buNone/>
            </a:pPr>
            <a:r>
              <a:rPr b="1" lang="en-US" sz="3600" spc="-1" strike="noStrike">
                <a:solidFill>
                  <a:srgbClr val="ffffff"/>
                </a:solidFill>
                <a:latin typeface="Arial Narrow"/>
                <a:ea typeface="MS PGothic"/>
              </a:rPr>
              <a:t>Altering The Column Layout</a:t>
            </a:r>
            <a:endParaRPr b="0" lang="en-US" sz="3600" spc="-1" strike="noStrike">
              <a:latin typeface="Arial"/>
            </a:endParaRPr>
          </a:p>
        </p:txBody>
      </p:sp>
      <p:sp>
        <p:nvSpPr>
          <p:cNvPr id="57" name="Text Box 496"/>
          <p:cNvSpPr/>
          <p:nvPr/>
        </p:nvSpPr>
        <p:spPr>
          <a:xfrm>
            <a:off x="10453680" y="6910560"/>
            <a:ext cx="9319680" cy="2729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The public sector and emergency agencies and NGOs</a:t>
            </a:r>
            <a:r>
              <a:rPr b="0" lang="en-US" sz="2600" spc="-1" strike="noStrike">
                <a:solidFill>
                  <a:srgbClr val="000000"/>
                </a:solidFill>
                <a:latin typeface="Arial Narrow"/>
                <a:ea typeface="MS PGothic"/>
              </a:rPr>
              <a:t>) (</a:t>
            </a:r>
            <a:r>
              <a:rPr b="0" lang="en-US" sz="2600" spc="-1" strike="noStrike">
                <a:solidFill>
                  <a:srgbClr val="1badcf"/>
                </a:solidFill>
                <a:latin typeface="Arial Narrow"/>
                <a:ea typeface="MS PGothic"/>
              </a:rPr>
              <a:t>Figure 6,7,8</a:t>
            </a:r>
            <a:r>
              <a:rPr b="0" lang="en-US" sz="2600" spc="-1" strike="noStrike">
                <a:solidFill>
                  <a:srgbClr val="000000"/>
                </a:solidFill>
                <a:latin typeface="Arial Narrow"/>
                <a:ea typeface="MS PGothic"/>
              </a:rPr>
              <a:t>), such as Lebanese Red Cross will benefit from this system. There is no other system in the market that does what our system does, making it one of its kind, and extremely valuable for what it offers at its current price.</a:t>
            </a:r>
            <a:endParaRPr b="0" lang="en-US" sz="2600" spc="-1" strike="noStrike">
              <a:latin typeface="Arial"/>
            </a:endParaRPr>
          </a:p>
        </p:txBody>
      </p:sp>
      <p:sp>
        <p:nvSpPr>
          <p:cNvPr id="58" name="Text Box 500"/>
          <p:cNvSpPr/>
          <p:nvPr/>
        </p:nvSpPr>
        <p:spPr>
          <a:xfrm>
            <a:off x="10899720" y="1212516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6</a:t>
            </a:r>
            <a:endParaRPr b="0" lang="en-US" sz="1300" spc="-1" strike="noStrike">
              <a:latin typeface="Arial"/>
            </a:endParaRPr>
          </a:p>
        </p:txBody>
      </p:sp>
      <p:sp>
        <p:nvSpPr>
          <p:cNvPr id="59" name="Text Box 502"/>
          <p:cNvSpPr/>
          <p:nvPr/>
        </p:nvSpPr>
        <p:spPr>
          <a:xfrm>
            <a:off x="10453680" y="12816000"/>
            <a:ext cx="9319680" cy="623160"/>
          </a:xfrm>
          <a:prstGeom prst="rect">
            <a:avLst/>
          </a:prstGeom>
          <a:solidFill>
            <a:schemeClr val="tx1"/>
          </a:solidFill>
          <a:ln w="0">
            <a:noFill/>
          </a:ln>
        </p:spPr>
        <p:style>
          <a:lnRef idx="0"/>
          <a:fillRef idx="0"/>
          <a:effectRef idx="0"/>
          <a:fontRef idx="minor"/>
        </p:style>
        <p:txBody>
          <a:bodyPr lIns="74880" rIns="74880" tIns="37440" bIns="37440" anchor="t">
            <a:spAutoFit/>
          </a:bodyPr>
          <a:p>
            <a:pPr algn="ctr">
              <a:lnSpc>
                <a:spcPct val="100000"/>
              </a:lnSpc>
              <a:spcBef>
                <a:spcPts val="1800"/>
              </a:spcBef>
              <a:buNone/>
            </a:pPr>
            <a:r>
              <a:rPr b="1" lang="en-US" sz="3600" spc="-1" strike="noStrike">
                <a:solidFill>
                  <a:srgbClr val="ffffff"/>
                </a:solidFill>
                <a:latin typeface="Arial Narrow"/>
                <a:ea typeface="MS PGothic"/>
              </a:rPr>
              <a:t>Let the money talk </a:t>
            </a:r>
            <a:endParaRPr b="0" lang="en-US" sz="3600" spc="-1" strike="noStrike">
              <a:latin typeface="Arial"/>
            </a:endParaRPr>
          </a:p>
        </p:txBody>
      </p:sp>
      <p:sp>
        <p:nvSpPr>
          <p:cNvPr id="60" name="Text Box 503"/>
          <p:cNvSpPr/>
          <p:nvPr/>
        </p:nvSpPr>
        <p:spPr>
          <a:xfrm>
            <a:off x="10453680" y="13441320"/>
            <a:ext cx="9319680" cy="3125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At a sales profit of 35%, a complete drone system can be sold at 607$(</a:t>
            </a:r>
            <a:r>
              <a:rPr b="0" lang="en-US" sz="2600" spc="-1" strike="noStrike">
                <a:solidFill>
                  <a:srgbClr val="1badcf"/>
                </a:solidFill>
                <a:latin typeface="Arial Narrow"/>
                <a:ea typeface="MS PGothic"/>
              </a:rPr>
              <a:t>Figure 9</a:t>
            </a:r>
            <a:r>
              <a:rPr b="0" lang="en-US" sz="2600" spc="-1" strike="noStrike">
                <a:solidFill>
                  <a:srgbClr val="000000"/>
                </a:solidFill>
                <a:latin typeface="Arial Narrow"/>
                <a:ea typeface="MS PGothic"/>
              </a:rPr>
              <a:t>); in addition to that, maintenance fees will add up to the revenue.</a:t>
            </a:r>
            <a:endParaRPr b="0" lang="en-US" sz="2600" spc="-1" strike="noStrike">
              <a:latin typeface="Arial"/>
            </a:endParaRPr>
          </a:p>
          <a:p>
            <a:pPr>
              <a:lnSpc>
                <a:spcPct val="100000"/>
              </a:lnSpc>
              <a:buNone/>
            </a:pPr>
            <a:endParaRPr b="0" lang="en-US" sz="2600" spc="-1" strike="noStrike">
              <a:latin typeface="Arial"/>
            </a:endParaRPr>
          </a:p>
          <a:p>
            <a:pPr>
              <a:lnSpc>
                <a:spcPct val="100000"/>
              </a:lnSpc>
              <a:buNone/>
            </a:pPr>
            <a:r>
              <a:rPr b="0" lang="en-US" sz="2600" spc="-1" strike="noStrike">
                <a:solidFill>
                  <a:srgbClr val="000000"/>
                </a:solidFill>
                <a:latin typeface="Arial Narrow"/>
                <a:ea typeface="MS PGothic"/>
              </a:rPr>
              <a:t>Meanwhile, the marketing will be done through industry conferences and partnerships with humanitarian organizations.</a:t>
            </a:r>
            <a:endParaRPr b="0" lang="en-US" sz="2600" spc="-1" strike="noStrike">
              <a:latin typeface="Arial"/>
            </a:endParaRPr>
          </a:p>
        </p:txBody>
      </p:sp>
      <p:sp>
        <p:nvSpPr>
          <p:cNvPr id="61" name="Text Box 509"/>
          <p:cNvSpPr/>
          <p:nvPr/>
        </p:nvSpPr>
        <p:spPr>
          <a:xfrm>
            <a:off x="10453680" y="22174200"/>
            <a:ext cx="9319680" cy="623160"/>
          </a:xfrm>
          <a:prstGeom prst="rect">
            <a:avLst/>
          </a:prstGeom>
          <a:solidFill>
            <a:schemeClr val="tx1"/>
          </a:solidFill>
          <a:ln w="0">
            <a:noFill/>
          </a:ln>
        </p:spPr>
        <p:style>
          <a:lnRef idx="0"/>
          <a:fillRef idx="0"/>
          <a:effectRef idx="0"/>
          <a:fontRef idx="minor"/>
        </p:style>
        <p:txBody>
          <a:bodyPr lIns="74880" rIns="74880" tIns="37440" bIns="37440" anchor="t">
            <a:spAutoFit/>
          </a:bodyPr>
          <a:p>
            <a:pPr algn="ctr">
              <a:lnSpc>
                <a:spcPct val="100000"/>
              </a:lnSpc>
              <a:spcBef>
                <a:spcPts val="1800"/>
              </a:spcBef>
              <a:buNone/>
            </a:pPr>
            <a:r>
              <a:rPr b="1" lang="en-US" sz="3600" spc="-1" strike="noStrike">
                <a:solidFill>
                  <a:srgbClr val="ffffff"/>
                </a:solidFill>
                <a:latin typeface="Arial Narrow"/>
                <a:ea typeface="MS PGothic"/>
              </a:rPr>
              <a:t>Technical Details</a:t>
            </a:r>
            <a:endParaRPr b="0" lang="en-US" sz="3600" spc="-1" strike="noStrike">
              <a:latin typeface="Arial"/>
            </a:endParaRPr>
          </a:p>
        </p:txBody>
      </p:sp>
      <p:sp>
        <p:nvSpPr>
          <p:cNvPr id="62" name="Text Box 510"/>
          <p:cNvSpPr/>
          <p:nvPr/>
        </p:nvSpPr>
        <p:spPr>
          <a:xfrm>
            <a:off x="10424160" y="22540680"/>
            <a:ext cx="9319680" cy="2333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A quad copter controlled with Arduino MKR 1300(</a:t>
            </a:r>
            <a:r>
              <a:rPr b="0" lang="en-US" sz="2600" spc="-1" strike="noStrike">
                <a:solidFill>
                  <a:srgbClr val="1badcf"/>
                </a:solidFill>
                <a:latin typeface="Arial Narrow"/>
                <a:ea typeface="MS PGothic"/>
              </a:rPr>
              <a:t>Figure 10</a:t>
            </a:r>
            <a:r>
              <a:rPr b="0" lang="en-US" sz="2600" spc="-1" strike="noStrike">
                <a:solidFill>
                  <a:srgbClr val="000000"/>
                </a:solidFill>
                <a:latin typeface="Arial Narrow"/>
                <a:ea typeface="MS PGothic"/>
              </a:rPr>
              <a:t>) is equipped with a camera, receives controls from the station’s Arduino MKR 1300 and sends aerial images to the station’s Arduino via LoRa communication.</a:t>
            </a:r>
            <a:endParaRPr b="0" lang="en-US" sz="2600" spc="-1" strike="noStrike">
              <a:latin typeface="Arial"/>
            </a:endParaRPr>
          </a:p>
        </p:txBody>
      </p:sp>
      <p:sp>
        <p:nvSpPr>
          <p:cNvPr id="63" name="Text Box 523"/>
          <p:cNvSpPr/>
          <p:nvPr/>
        </p:nvSpPr>
        <p:spPr>
          <a:xfrm>
            <a:off x="20278800" y="6248520"/>
            <a:ext cx="9319680" cy="2729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A BFS proximity algorithm is then used to plot a heatmap inferring the priority to extinguish fires based on criteria:</a:t>
            </a:r>
            <a:endParaRPr b="0" lang="en-US" sz="2600" spc="-1" strike="noStrike">
              <a:latin typeface="Arial"/>
            </a:endParaRPr>
          </a:p>
          <a:p>
            <a:pPr>
              <a:lnSpc>
                <a:spcPct val="100000"/>
              </a:lnSpc>
              <a:buNone/>
            </a:pPr>
            <a:endParaRPr b="0" lang="en-US" sz="2600" spc="-1" strike="noStrike">
              <a:latin typeface="Arial"/>
            </a:endParaRPr>
          </a:p>
          <a:p>
            <a:pPr>
              <a:lnSpc>
                <a:spcPct val="100000"/>
              </a:lnSpc>
              <a:buNone/>
            </a:pPr>
            <a:r>
              <a:rPr b="0" lang="en-US" sz="2600" spc="-1" strike="noStrike">
                <a:solidFill>
                  <a:srgbClr val="000000"/>
                </a:solidFill>
                <a:latin typeface="Arial Narrow"/>
                <a:ea typeface="MS PGothic"/>
              </a:rPr>
              <a:t>Wind direction and speed skews the priority heatmap in favor of fire spreading.</a:t>
            </a:r>
            <a:endParaRPr b="0" lang="en-US" sz="2600" spc="-1" strike="noStrike">
              <a:latin typeface="Arial"/>
            </a:endParaRPr>
          </a:p>
        </p:txBody>
      </p:sp>
      <p:sp>
        <p:nvSpPr>
          <p:cNvPr id="64" name="Text Box 561"/>
          <p:cNvSpPr/>
          <p:nvPr/>
        </p:nvSpPr>
        <p:spPr>
          <a:xfrm>
            <a:off x="20261160" y="18403920"/>
            <a:ext cx="9319680" cy="623160"/>
          </a:xfrm>
          <a:prstGeom prst="rect">
            <a:avLst/>
          </a:prstGeom>
          <a:solidFill>
            <a:schemeClr val="tx1"/>
          </a:solidFill>
          <a:ln w="0">
            <a:noFill/>
          </a:ln>
        </p:spPr>
        <p:style>
          <a:lnRef idx="0"/>
          <a:fillRef idx="0"/>
          <a:effectRef idx="0"/>
          <a:fontRef idx="minor"/>
        </p:style>
        <p:txBody>
          <a:bodyPr lIns="74880" rIns="74880" tIns="37440" bIns="37440" anchor="t">
            <a:spAutoFit/>
          </a:bodyPr>
          <a:p>
            <a:pPr algn="ctr">
              <a:lnSpc>
                <a:spcPct val="100000"/>
              </a:lnSpc>
              <a:spcBef>
                <a:spcPts val="1800"/>
              </a:spcBef>
              <a:buNone/>
            </a:pPr>
            <a:r>
              <a:rPr b="1" lang="en-US" sz="3600" spc="-1" strike="noStrike">
                <a:solidFill>
                  <a:srgbClr val="ffffff"/>
                </a:solidFill>
                <a:latin typeface="Arial Narrow"/>
                <a:ea typeface="MS PGothic"/>
              </a:rPr>
              <a:t>Conclusion</a:t>
            </a:r>
            <a:endParaRPr b="0" lang="en-US" sz="3600" spc="-1" strike="noStrike">
              <a:latin typeface="Arial"/>
            </a:endParaRPr>
          </a:p>
        </p:txBody>
      </p:sp>
      <p:sp>
        <p:nvSpPr>
          <p:cNvPr id="65" name="Text Box 562"/>
          <p:cNvSpPr/>
          <p:nvPr/>
        </p:nvSpPr>
        <p:spPr>
          <a:xfrm>
            <a:off x="20261160" y="29113200"/>
            <a:ext cx="9319680" cy="623160"/>
          </a:xfrm>
          <a:prstGeom prst="rect">
            <a:avLst/>
          </a:prstGeom>
          <a:solidFill>
            <a:schemeClr val="tx1"/>
          </a:solidFill>
          <a:ln w="0">
            <a:noFill/>
          </a:ln>
        </p:spPr>
        <p:style>
          <a:lnRef idx="0"/>
          <a:fillRef idx="0"/>
          <a:effectRef idx="0"/>
          <a:fontRef idx="minor"/>
        </p:style>
        <p:txBody>
          <a:bodyPr lIns="74880" rIns="74880" tIns="37440" bIns="37440" anchor="t">
            <a:spAutoFit/>
          </a:bodyPr>
          <a:p>
            <a:pPr algn="ctr">
              <a:lnSpc>
                <a:spcPct val="100000"/>
              </a:lnSpc>
              <a:spcBef>
                <a:spcPts val="1800"/>
              </a:spcBef>
              <a:buNone/>
            </a:pPr>
            <a:r>
              <a:rPr b="1" lang="en-US" sz="3600" spc="-1" strike="noStrike">
                <a:solidFill>
                  <a:srgbClr val="ffffff"/>
                </a:solidFill>
                <a:latin typeface="Arial Narrow"/>
                <a:ea typeface="MS PGothic"/>
              </a:rPr>
              <a:t>Acknowledgements</a:t>
            </a:r>
            <a:endParaRPr b="0" lang="en-US" sz="3600" spc="-1" strike="noStrike">
              <a:latin typeface="Arial"/>
            </a:endParaRPr>
          </a:p>
        </p:txBody>
      </p:sp>
      <p:sp>
        <p:nvSpPr>
          <p:cNvPr id="66" name="Text Box 563"/>
          <p:cNvSpPr/>
          <p:nvPr/>
        </p:nvSpPr>
        <p:spPr>
          <a:xfrm>
            <a:off x="20261160" y="36107640"/>
            <a:ext cx="9319680" cy="623160"/>
          </a:xfrm>
          <a:prstGeom prst="rect">
            <a:avLst/>
          </a:prstGeom>
          <a:solidFill>
            <a:schemeClr val="tx1"/>
          </a:solidFill>
          <a:ln w="0">
            <a:noFill/>
          </a:ln>
        </p:spPr>
        <p:style>
          <a:lnRef idx="0"/>
          <a:fillRef idx="0"/>
          <a:effectRef idx="0"/>
          <a:fontRef idx="minor"/>
        </p:style>
        <p:txBody>
          <a:bodyPr lIns="74880" rIns="74880" tIns="37440" bIns="37440" anchor="t">
            <a:spAutoFit/>
          </a:bodyPr>
          <a:p>
            <a:pPr algn="ctr">
              <a:lnSpc>
                <a:spcPct val="100000"/>
              </a:lnSpc>
              <a:spcBef>
                <a:spcPts val="1800"/>
              </a:spcBef>
              <a:buNone/>
            </a:pPr>
            <a:r>
              <a:rPr b="1" lang="en-US" sz="3600" spc="-1" strike="noStrike">
                <a:solidFill>
                  <a:srgbClr val="ffffff"/>
                </a:solidFill>
                <a:latin typeface="Arial Narrow"/>
                <a:ea typeface="MS PGothic"/>
              </a:rPr>
              <a:t>Contact Information</a:t>
            </a:r>
            <a:endParaRPr b="0" lang="en-US" sz="3600" spc="-1" strike="noStrike">
              <a:latin typeface="Arial"/>
            </a:endParaRPr>
          </a:p>
        </p:txBody>
      </p:sp>
      <p:sp>
        <p:nvSpPr>
          <p:cNvPr id="67" name="Text Box 564"/>
          <p:cNvSpPr/>
          <p:nvPr/>
        </p:nvSpPr>
        <p:spPr>
          <a:xfrm>
            <a:off x="20261160" y="19029240"/>
            <a:ext cx="9272160" cy="1584360"/>
          </a:xfrm>
          <a:prstGeom prst="rect">
            <a:avLst/>
          </a:prstGeom>
          <a:noFill/>
          <a:ln w="0">
            <a:noFill/>
          </a:ln>
        </p:spPr>
        <p:style>
          <a:lnRef idx="0"/>
          <a:fillRef idx="0"/>
          <a:effectRef idx="0"/>
          <a:fontRef idx="minor"/>
        </p:style>
        <p:txBody>
          <a:bodyPr lIns="375120" rIns="375120" tIns="198360" bIns="198360" anchor="t">
            <a:spAutoFit/>
          </a:bodyPr>
          <a:p>
            <a:pPr>
              <a:lnSpc>
                <a:spcPct val="100000"/>
              </a:lnSpc>
              <a:buNone/>
            </a:pPr>
            <a:r>
              <a:rPr b="0" lang="en-US" sz="2600" spc="-1" strike="noStrike">
                <a:latin typeface="Arial"/>
              </a:rPr>
              <a:t>By leveraging the unique capabilities of firefighting drones, we can revolutionize fire management, enhance firefighter safety, and ultimately save lives and property.</a:t>
            </a:r>
            <a:endParaRPr b="0" lang="en-US" sz="2600" spc="-1" strike="noStrike">
              <a:latin typeface="Arial"/>
            </a:endParaRPr>
          </a:p>
        </p:txBody>
      </p:sp>
      <p:sp>
        <p:nvSpPr>
          <p:cNvPr id="68" name="Text Box 565"/>
          <p:cNvSpPr/>
          <p:nvPr/>
        </p:nvSpPr>
        <p:spPr>
          <a:xfrm>
            <a:off x="20261160" y="29740320"/>
            <a:ext cx="9272160" cy="1541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Special thanks to the Faculty of Engineering LAU for this opportunity,to all the faculty staff at BAU who helped us at critical moments.</a:t>
            </a:r>
            <a:endParaRPr b="0" lang="en-US" sz="2600" spc="-1" strike="noStrike">
              <a:latin typeface="Arial"/>
            </a:endParaRPr>
          </a:p>
        </p:txBody>
      </p:sp>
      <p:graphicFrame>
        <p:nvGraphicFramePr>
          <p:cNvPr id="69" name="Group 591"/>
          <p:cNvGraphicFramePr/>
          <p:nvPr/>
        </p:nvGraphicFramePr>
        <p:xfrm>
          <a:off x="20278800" y="37125360"/>
          <a:ext cx="9197640" cy="4090680"/>
        </p:xfrm>
        <a:graphic>
          <a:graphicData uri="http://schemas.openxmlformats.org/drawingml/2006/table">
            <a:tbl>
              <a:tblPr/>
              <a:tblGrid>
                <a:gridCol w="3863880"/>
                <a:gridCol w="5333760"/>
              </a:tblGrid>
              <a:tr h="1358640">
                <a:tc gridSpan="2">
                  <a:txBody>
                    <a:bodyPr lIns="315360" rIns="315360" tIns="44280" bIns="445680" anchor="t">
                      <a:noAutofit/>
                    </a:bodyPr>
                    <a:p>
                      <a:pPr>
                        <a:lnSpc>
                          <a:spcPct val="100000"/>
                        </a:lnSpc>
                        <a:buNone/>
                        <a:tabLst>
                          <a:tab algn="l" pos="0"/>
                        </a:tabLst>
                      </a:pPr>
                      <a:r>
                        <a:rPr b="1" lang="en-US" sz="4000" spc="-1" strike="noStrike">
                          <a:solidFill>
                            <a:srgbClr val="000000"/>
                          </a:solidFill>
                          <a:latin typeface="Arial"/>
                          <a:ea typeface="MS PGothic"/>
                        </a:rPr>
                        <a:t>Corresponding author’s Name</a:t>
                      </a:r>
                      <a:endParaRPr b="0" lang="en-US" sz="4000" spc="-1" strike="noStrike">
                        <a:latin typeface="Arial"/>
                      </a:endParaRPr>
                    </a:p>
                  </a:txBody>
                  <a:tcPr anchor="t" marL="315360" marR="315360">
                    <a:lnL>
                      <a:noFill/>
                    </a:lnL>
                    <a:lnR>
                      <a:noFill/>
                    </a:lnR>
                    <a:lnT>
                      <a:noFill/>
                    </a:lnT>
                    <a:lnB>
                      <a:noFill/>
                    </a:lnB>
                    <a:noFill/>
                  </a:tcPr>
                </a:tc>
                <a:tc hMerge="1">
                  <a:tcPr anchor="t" marL="90000" marR="90000">
                    <a:lnL>
                      <a:noFill/>
                    </a:lnL>
                    <a:lnR>
                      <a:noFill/>
                    </a:lnR>
                    <a:lnT>
                      <a:noFill/>
                    </a:lnT>
                    <a:lnB>
                      <a:noFill/>
                    </a:lnB>
                    <a:solidFill>
                      <a:srgbClr val="729fcf"/>
                    </a:solidFill>
                  </a:tcPr>
                </a:tc>
              </a:tr>
              <a:tr h="2732040">
                <a:tc>
                  <a:txBody>
                    <a:bodyPr lIns="315360" rIns="315360" tIns="44280" bIns="445680" anchor="t">
                      <a:noAutofit/>
                    </a:bodyPr>
                    <a:p>
                      <a:pPr>
                        <a:lnSpc>
                          <a:spcPct val="100000"/>
                        </a:lnSpc>
                        <a:spcBef>
                          <a:spcPts val="621"/>
                        </a:spcBef>
                        <a:buNone/>
                        <a:tabLst>
                          <a:tab algn="l" pos="0"/>
                        </a:tabLst>
                      </a:pPr>
                      <a:r>
                        <a:rPr b="0" lang="en-US" sz="3100" spc="-1" strike="noStrike">
                          <a:solidFill>
                            <a:srgbClr val="000000"/>
                          </a:solidFill>
                          <a:latin typeface="Arial Narrow"/>
                          <a:ea typeface="MS PGothic"/>
                        </a:rPr>
                        <a:t>Address</a:t>
                      </a:r>
                      <a:endParaRPr b="0" lang="en-US" sz="3100" spc="-1" strike="noStrike">
                        <a:latin typeface="Arial"/>
                      </a:endParaRPr>
                    </a:p>
                  </a:txBody>
                  <a:tcPr anchor="t" marL="315360" marR="315360">
                    <a:lnL>
                      <a:noFill/>
                    </a:lnL>
                    <a:lnR>
                      <a:noFill/>
                    </a:lnR>
                    <a:lnT>
                      <a:noFill/>
                    </a:lnT>
                    <a:lnB>
                      <a:noFill/>
                    </a:lnB>
                    <a:noFill/>
                  </a:tcPr>
                </a:tc>
                <a:tc>
                  <a:txBody>
                    <a:bodyPr lIns="315360" rIns="315360" tIns="44280" bIns="445680" anchor="t">
                      <a:noAutofit/>
                    </a:bodyPr>
                    <a:p>
                      <a:pPr>
                        <a:lnSpc>
                          <a:spcPct val="100000"/>
                        </a:lnSpc>
                        <a:spcBef>
                          <a:spcPts val="621"/>
                        </a:spcBef>
                        <a:buNone/>
                        <a:tabLst>
                          <a:tab algn="l" pos="0"/>
                        </a:tabLst>
                      </a:pPr>
                      <a:r>
                        <a:rPr b="0" lang="en-US" sz="3100" spc="-1" strike="noStrike">
                          <a:solidFill>
                            <a:srgbClr val="000000"/>
                          </a:solidFill>
                          <a:latin typeface="Arial Narrow"/>
                          <a:ea typeface="MS PGothic"/>
                        </a:rPr>
                        <a:t>Tel: +1 066 - 666666</a:t>
                      </a:r>
                      <a:endParaRPr b="0" lang="en-US" sz="3100" spc="-1" strike="noStrike">
                        <a:latin typeface="Arial"/>
                      </a:endParaRPr>
                    </a:p>
                    <a:p>
                      <a:pPr>
                        <a:lnSpc>
                          <a:spcPct val="100000"/>
                        </a:lnSpc>
                        <a:spcBef>
                          <a:spcPts val="621"/>
                        </a:spcBef>
                        <a:buNone/>
                        <a:tabLst>
                          <a:tab algn="l" pos="0"/>
                        </a:tabLst>
                      </a:pPr>
                      <a:r>
                        <a:rPr b="0" lang="en-US" sz="3100" spc="-1" strike="noStrike">
                          <a:solidFill>
                            <a:srgbClr val="000000"/>
                          </a:solidFill>
                          <a:latin typeface="Arial Narrow"/>
                          <a:ea typeface="MS PGothic"/>
                        </a:rPr>
                        <a:t>Fax: +1 066 - 777777</a:t>
                      </a:r>
                      <a:endParaRPr b="0" lang="en-US" sz="3100" spc="-1" strike="noStrike">
                        <a:latin typeface="Arial"/>
                      </a:endParaRPr>
                    </a:p>
                    <a:p>
                      <a:pPr>
                        <a:lnSpc>
                          <a:spcPct val="100000"/>
                        </a:lnSpc>
                        <a:spcBef>
                          <a:spcPts val="621"/>
                        </a:spcBef>
                        <a:buNone/>
                        <a:tabLst>
                          <a:tab algn="l" pos="0"/>
                        </a:tabLst>
                      </a:pPr>
                      <a:r>
                        <a:rPr b="0" lang="en-US" sz="3100" spc="-1" strike="noStrike">
                          <a:solidFill>
                            <a:srgbClr val="000000"/>
                          </a:solidFill>
                          <a:latin typeface="Arial Narrow"/>
                          <a:ea typeface="MS PGothic"/>
                        </a:rPr>
                        <a:t>Email: </a:t>
                      </a:r>
                      <a:r>
                        <a:rPr b="0" lang="en-US" sz="3100" spc="-1" strike="noStrike">
                          <a:solidFill>
                            <a:srgbClr val="6cd3eb"/>
                          </a:solidFill>
                          <a:latin typeface="Arial Narrow"/>
                          <a:ea typeface="MS PGothic"/>
                          <a:hlinkClick r:id="rId1"/>
                        </a:rPr>
                        <a:t>author@address.org</a:t>
                      </a:r>
                      <a:endParaRPr b="0" lang="en-US" sz="3100" spc="-1" strike="noStrike">
                        <a:latin typeface="Arial"/>
                      </a:endParaRPr>
                    </a:p>
                    <a:p>
                      <a:pPr>
                        <a:lnSpc>
                          <a:spcPct val="100000"/>
                        </a:lnSpc>
                        <a:spcBef>
                          <a:spcPts val="621"/>
                        </a:spcBef>
                        <a:buNone/>
                        <a:tabLst>
                          <a:tab algn="l" pos="0"/>
                        </a:tabLst>
                      </a:pPr>
                      <a:r>
                        <a:rPr b="0" lang="en-US" sz="3100" spc="-1" strike="noStrike">
                          <a:solidFill>
                            <a:srgbClr val="000000"/>
                          </a:solidFill>
                          <a:latin typeface="Arial Narrow"/>
                          <a:ea typeface="MS PGothic"/>
                        </a:rPr>
                        <a:t>Web: www.yourwebsite.org</a:t>
                      </a:r>
                      <a:endParaRPr b="0" lang="en-US" sz="3100" spc="-1" strike="noStrike">
                        <a:latin typeface="Arial"/>
                      </a:endParaRPr>
                    </a:p>
                  </a:txBody>
                  <a:tcPr anchor="t" marL="315360" marR="315360">
                    <a:lnL>
                      <a:noFill/>
                    </a:lnL>
                    <a:lnR>
                      <a:noFill/>
                    </a:lnR>
                    <a:lnT>
                      <a:noFill/>
                    </a:lnT>
                    <a:lnB>
                      <a:noFill/>
                    </a:lnB>
                    <a:noFill/>
                  </a:tcPr>
                </a:tc>
              </a:tr>
            </a:tbl>
          </a:graphicData>
        </a:graphic>
      </p:graphicFrame>
      <p:sp>
        <p:nvSpPr>
          <p:cNvPr id="70" name="Text Box 474"/>
          <p:cNvSpPr/>
          <p:nvPr/>
        </p:nvSpPr>
        <p:spPr>
          <a:xfrm>
            <a:off x="646200" y="18726120"/>
            <a:ext cx="9321480" cy="7877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Time is a crucial part of fighting wildfires, and inefficiency in extinguishing the fire can lead to the loss of lives and tons of biomass and risk of fire spreading into human property.</a:t>
            </a:r>
            <a:endParaRPr b="0" lang="en-US" sz="2600" spc="-1" strike="noStrike">
              <a:latin typeface="Arial"/>
            </a:endParaRPr>
          </a:p>
          <a:p>
            <a:pPr>
              <a:lnSpc>
                <a:spcPct val="100000"/>
              </a:lnSpc>
              <a:buNone/>
            </a:pPr>
            <a:endParaRPr b="0" lang="en-US" sz="2600" spc="-1" strike="noStrike">
              <a:latin typeface="Arial"/>
            </a:endParaRPr>
          </a:p>
          <a:p>
            <a:pPr>
              <a:lnSpc>
                <a:spcPct val="100000"/>
              </a:lnSpc>
              <a:buNone/>
            </a:pPr>
            <a:r>
              <a:rPr b="0" lang="en-US" sz="2600" spc="-1" strike="noStrike">
                <a:solidFill>
                  <a:srgbClr val="000000"/>
                </a:solidFill>
                <a:latin typeface="Arial Narrow"/>
                <a:ea typeface="MS PGothic"/>
              </a:rPr>
              <a:t>The aim of this project is to develop a cheap, autonomous system that will help firefighters figure out the highest priority areas to extinguish in cascading bursts, increasing time-efficiency and saving lives and biomass and preventing the fire from spreading to human property.</a:t>
            </a:r>
            <a:endParaRPr b="0" lang="en-US" sz="2600" spc="-1" strike="noStrike">
              <a:latin typeface="Arial"/>
            </a:endParaRPr>
          </a:p>
          <a:p>
            <a:pPr>
              <a:lnSpc>
                <a:spcPct val="100000"/>
              </a:lnSpc>
              <a:buNone/>
            </a:pPr>
            <a:endParaRPr b="0" lang="en-US" sz="2600" spc="-1" strike="noStrike">
              <a:latin typeface="Arial"/>
            </a:endParaRPr>
          </a:p>
          <a:p>
            <a:pPr>
              <a:lnSpc>
                <a:spcPct val="100000"/>
              </a:lnSpc>
              <a:buNone/>
            </a:pPr>
            <a:r>
              <a:rPr b="0" lang="en-US" sz="2600" spc="-1" strike="noStrike">
                <a:solidFill>
                  <a:srgbClr val="000000"/>
                </a:solidFill>
                <a:latin typeface="Arial Narrow"/>
                <a:ea typeface="MS PGothic"/>
              </a:rPr>
              <a:t>A drone is estimated to cost around 450$, covering an estimated 20km area(</a:t>
            </a:r>
            <a:r>
              <a:rPr b="0" lang="en-US" sz="2600" spc="-1" strike="noStrike">
                <a:solidFill>
                  <a:srgbClr val="1badcf"/>
                </a:solidFill>
                <a:latin typeface="Arial Narrow"/>
                <a:ea typeface="MS PGothic"/>
              </a:rPr>
              <a:t>Figure 3</a:t>
            </a:r>
            <a:r>
              <a:rPr b="0" lang="en-US" sz="2600" spc="-1" strike="noStrike">
                <a:solidFill>
                  <a:srgbClr val="000000"/>
                </a:solidFill>
                <a:latin typeface="Arial Narrow"/>
                <a:ea typeface="MS PGothic"/>
              </a:rPr>
              <a:t>), making it a viable solution compared to other technologies used in crisis aversion.</a:t>
            </a:r>
            <a:endParaRPr b="0" lang="en-US" sz="2600" spc="-1" strike="noStrike">
              <a:latin typeface="Arial"/>
            </a:endParaRPr>
          </a:p>
          <a:p>
            <a:pPr>
              <a:lnSpc>
                <a:spcPct val="100000"/>
              </a:lnSpc>
              <a:buNone/>
            </a:pPr>
            <a:endParaRPr b="0" lang="en-US" sz="2600" spc="-1" strike="noStrike">
              <a:latin typeface="Arial"/>
            </a:endParaRPr>
          </a:p>
          <a:p>
            <a:pPr>
              <a:lnSpc>
                <a:spcPct val="100000"/>
              </a:lnSpc>
              <a:buNone/>
            </a:pPr>
            <a:endParaRPr b="0" lang="en-US" sz="2600" spc="-1" strike="noStrike">
              <a:latin typeface="Arial"/>
            </a:endParaRPr>
          </a:p>
          <a:p>
            <a:pPr>
              <a:lnSpc>
                <a:spcPct val="100000"/>
              </a:lnSpc>
              <a:buNone/>
            </a:pPr>
            <a:r>
              <a:rPr b="0" lang="en-US" sz="2600" spc="-1" strike="noStrike">
                <a:solidFill>
                  <a:srgbClr val="000000"/>
                </a:solidFill>
                <a:latin typeface="Arial Narrow"/>
                <a:ea typeface="MS PGothic"/>
              </a:rPr>
              <a:t>The drone we implemented includes widely available and standard educational equipment (</a:t>
            </a:r>
            <a:r>
              <a:rPr b="0" lang="en-US" sz="2600" spc="-1" strike="noStrike">
                <a:solidFill>
                  <a:srgbClr val="1badcf"/>
                </a:solidFill>
                <a:latin typeface="Arial Narrow"/>
                <a:ea typeface="MS PGothic"/>
              </a:rPr>
              <a:t>Figure 4</a:t>
            </a:r>
            <a:r>
              <a:rPr b="0" lang="en-US" sz="2600" spc="-1" strike="noStrike">
                <a:solidFill>
                  <a:srgbClr val="000000"/>
                </a:solidFill>
                <a:latin typeface="Arial Narrow"/>
                <a:ea typeface="MS PGothic"/>
              </a:rPr>
              <a:t>), which means that resources to build this drone are widely available and manufacturing won’t be an issue.</a:t>
            </a:r>
            <a:endParaRPr b="0" lang="en-US" sz="2600" spc="-1" strike="noStrike">
              <a:latin typeface="Arial"/>
            </a:endParaRPr>
          </a:p>
          <a:p>
            <a:pPr>
              <a:lnSpc>
                <a:spcPct val="100000"/>
              </a:lnSpc>
              <a:buNone/>
            </a:pPr>
            <a:endParaRPr b="0" lang="en-US" sz="2600" spc="-1" strike="noStrike">
              <a:latin typeface="Arial"/>
            </a:endParaRPr>
          </a:p>
        </p:txBody>
      </p:sp>
      <p:sp>
        <p:nvSpPr>
          <p:cNvPr id="71" name="AutoShape 587"/>
          <p:cNvSpPr/>
          <p:nvPr/>
        </p:nvSpPr>
        <p:spPr>
          <a:xfrm>
            <a:off x="779400" y="606600"/>
            <a:ext cx="1663200" cy="1819080"/>
          </a:xfrm>
          <a:prstGeom prst="roundRect">
            <a:avLst>
              <a:gd name="adj" fmla="val 16667"/>
            </a:avLst>
          </a:prstGeom>
          <a:solidFill>
            <a:schemeClr val="bg2"/>
          </a:solidFill>
          <a:ln w="38100">
            <a:noFill/>
          </a:ln>
        </p:spPr>
        <p:style>
          <a:lnRef idx="0"/>
          <a:fillRef idx="0"/>
          <a:effectRef idx="0"/>
          <a:fontRef idx="minor"/>
        </p:style>
        <p:txBody>
          <a:bodyPr wrap="none" lIns="74880" rIns="74880" tIns="37440" bIns="37440" anchor="ctr">
            <a:noAutofit/>
          </a:bodyPr>
          <a:p>
            <a:pPr algn="ctr">
              <a:lnSpc>
                <a:spcPct val="100000"/>
              </a:lnSpc>
              <a:buNone/>
            </a:pPr>
            <a:r>
              <a:rPr b="0" lang="en-US" sz="1700" spc="-1" strike="noStrike">
                <a:solidFill>
                  <a:srgbClr val="365794"/>
                </a:solidFill>
                <a:latin typeface="Arial Narrow"/>
              </a:rPr>
              <a:t>INSERT</a:t>
            </a:r>
            <a:br>
              <a:rPr sz="1700"/>
            </a:br>
            <a:r>
              <a:rPr b="0" lang="en-US" sz="1700" spc="-1" strike="noStrike">
                <a:solidFill>
                  <a:srgbClr val="365794"/>
                </a:solidFill>
                <a:latin typeface="Arial Narrow"/>
              </a:rPr>
              <a:t>LOGO HERE</a:t>
            </a:r>
            <a:endParaRPr b="0" lang="en-US" sz="1700" spc="-1" strike="noStrike">
              <a:latin typeface="Arial"/>
            </a:endParaRPr>
          </a:p>
        </p:txBody>
      </p:sp>
      <p:sp>
        <p:nvSpPr>
          <p:cNvPr id="72" name="AutoShape 588"/>
          <p:cNvSpPr/>
          <p:nvPr/>
        </p:nvSpPr>
        <p:spPr>
          <a:xfrm>
            <a:off x="27916200" y="606600"/>
            <a:ext cx="1665000" cy="1819080"/>
          </a:xfrm>
          <a:prstGeom prst="roundRect">
            <a:avLst>
              <a:gd name="adj" fmla="val 16667"/>
            </a:avLst>
          </a:prstGeom>
          <a:solidFill>
            <a:schemeClr val="bg2"/>
          </a:solidFill>
          <a:ln w="0">
            <a:noFill/>
          </a:ln>
        </p:spPr>
        <p:style>
          <a:lnRef idx="0"/>
          <a:fillRef idx="0"/>
          <a:effectRef idx="0"/>
          <a:fontRef idx="minor"/>
        </p:style>
        <p:txBody>
          <a:bodyPr wrap="none" lIns="74880" rIns="74880" tIns="37440" bIns="37440" anchor="ctr">
            <a:noAutofit/>
          </a:bodyPr>
          <a:p>
            <a:pPr algn="ctr">
              <a:lnSpc>
                <a:spcPct val="100000"/>
              </a:lnSpc>
              <a:buNone/>
            </a:pPr>
            <a:r>
              <a:rPr b="0" lang="en-US" sz="1700" spc="-1" strike="noStrike">
                <a:solidFill>
                  <a:srgbClr val="365794"/>
                </a:solidFill>
                <a:latin typeface="Arial Narrow"/>
                <a:ea typeface="MS PGothic"/>
              </a:rPr>
              <a:t>INSERT</a:t>
            </a:r>
            <a:br>
              <a:rPr sz="1700"/>
            </a:br>
            <a:r>
              <a:rPr b="0" lang="en-US" sz="1700" spc="-1" strike="noStrike">
                <a:solidFill>
                  <a:srgbClr val="365794"/>
                </a:solidFill>
                <a:latin typeface="Arial Narrow"/>
                <a:ea typeface="MS PGothic"/>
              </a:rPr>
              <a:t>LOGO HERE</a:t>
            </a:r>
            <a:endParaRPr b="0" lang="en-US" sz="1700" spc="-1" strike="noStrike">
              <a:latin typeface="Arial"/>
            </a:endParaRPr>
          </a:p>
        </p:txBody>
      </p:sp>
      <p:pic>
        <p:nvPicPr>
          <p:cNvPr id="73" name="Picture 3" descr=""/>
          <p:cNvPicPr/>
          <p:nvPr/>
        </p:nvPicPr>
        <p:blipFill>
          <a:blip r:embed="rId2"/>
          <a:stretch/>
        </p:blipFill>
        <p:spPr>
          <a:xfrm>
            <a:off x="1009800" y="25906680"/>
            <a:ext cx="6838560" cy="6037560"/>
          </a:xfrm>
          <a:prstGeom prst="rect">
            <a:avLst/>
          </a:prstGeom>
          <a:ln w="0">
            <a:noFill/>
          </a:ln>
        </p:spPr>
      </p:pic>
      <p:sp>
        <p:nvSpPr>
          <p:cNvPr id="74" name="Text Box 500"/>
          <p:cNvSpPr/>
          <p:nvPr/>
        </p:nvSpPr>
        <p:spPr>
          <a:xfrm>
            <a:off x="1009800" y="32283360"/>
            <a:ext cx="1126800" cy="19800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3</a:t>
            </a:r>
            <a:endParaRPr b="0" lang="en-US" sz="1300" spc="-1" strike="noStrike">
              <a:latin typeface="Arial"/>
            </a:endParaRPr>
          </a:p>
        </p:txBody>
      </p:sp>
      <p:pic>
        <p:nvPicPr>
          <p:cNvPr id="75" name="Picture 8" descr=""/>
          <p:cNvPicPr/>
          <p:nvPr/>
        </p:nvPicPr>
        <p:blipFill>
          <a:blip r:embed="rId3"/>
          <a:stretch/>
        </p:blipFill>
        <p:spPr>
          <a:xfrm>
            <a:off x="1009800" y="32660640"/>
            <a:ext cx="4582440" cy="1965600"/>
          </a:xfrm>
          <a:prstGeom prst="rect">
            <a:avLst/>
          </a:prstGeom>
          <a:ln w="0">
            <a:noFill/>
          </a:ln>
        </p:spPr>
      </p:pic>
      <p:sp>
        <p:nvSpPr>
          <p:cNvPr id="76" name="Text Box 500"/>
          <p:cNvSpPr/>
          <p:nvPr/>
        </p:nvSpPr>
        <p:spPr>
          <a:xfrm>
            <a:off x="1009800" y="34920360"/>
            <a:ext cx="1126800" cy="19800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4</a:t>
            </a:r>
            <a:endParaRPr b="0" lang="en-US" sz="1300" spc="-1" strike="noStrike">
              <a:latin typeface="Arial"/>
            </a:endParaRPr>
          </a:p>
        </p:txBody>
      </p:sp>
      <p:pic>
        <p:nvPicPr>
          <p:cNvPr id="77" name="Picture 97" descr="Security And Firefighting Mission Robot Alpha Rover Rescue | Fire news"/>
          <p:cNvPicPr/>
          <p:nvPr/>
        </p:nvPicPr>
        <p:blipFill>
          <a:blip r:embed="rId4"/>
          <a:stretch/>
        </p:blipFill>
        <p:spPr>
          <a:xfrm>
            <a:off x="887400" y="38844360"/>
            <a:ext cx="3819240" cy="2212560"/>
          </a:xfrm>
          <a:prstGeom prst="rect">
            <a:avLst/>
          </a:prstGeom>
          <a:ln w="0">
            <a:noFill/>
          </a:ln>
        </p:spPr>
      </p:pic>
      <p:sp>
        <p:nvSpPr>
          <p:cNvPr id="78" name="Text Box 500"/>
          <p:cNvSpPr/>
          <p:nvPr/>
        </p:nvSpPr>
        <p:spPr>
          <a:xfrm>
            <a:off x="887400" y="41346000"/>
            <a:ext cx="1126800" cy="19800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5</a:t>
            </a:r>
            <a:endParaRPr b="0" lang="en-US" sz="1300" spc="-1" strike="noStrike">
              <a:latin typeface="Arial"/>
            </a:endParaRPr>
          </a:p>
        </p:txBody>
      </p:sp>
      <p:pic>
        <p:nvPicPr>
          <p:cNvPr id="79" name="Picture 99" descr="Fires spread through parts of Lebanon, Syria | Arab News"/>
          <p:cNvPicPr/>
          <p:nvPr/>
        </p:nvPicPr>
        <p:blipFill>
          <a:blip r:embed="rId5"/>
          <a:stretch/>
        </p:blipFill>
        <p:spPr>
          <a:xfrm>
            <a:off x="1009800" y="15001920"/>
            <a:ext cx="4609800" cy="2593800"/>
          </a:xfrm>
          <a:prstGeom prst="rect">
            <a:avLst/>
          </a:prstGeom>
          <a:ln w="0">
            <a:noFill/>
          </a:ln>
        </p:spPr>
      </p:pic>
      <p:pic>
        <p:nvPicPr>
          <p:cNvPr id="80" name="Picture 101" descr="Lebanon wildfires"/>
          <p:cNvPicPr/>
          <p:nvPr/>
        </p:nvPicPr>
        <p:blipFill>
          <a:blip r:embed="rId6"/>
          <a:stretch/>
        </p:blipFill>
        <p:spPr>
          <a:xfrm>
            <a:off x="973800" y="12441960"/>
            <a:ext cx="4266720" cy="2398680"/>
          </a:xfrm>
          <a:prstGeom prst="rect">
            <a:avLst/>
          </a:prstGeom>
          <a:ln w="0">
            <a:noFill/>
          </a:ln>
        </p:spPr>
      </p:pic>
      <p:sp>
        <p:nvSpPr>
          <p:cNvPr id="81" name="Text Box 500"/>
          <p:cNvSpPr/>
          <p:nvPr/>
        </p:nvSpPr>
        <p:spPr>
          <a:xfrm>
            <a:off x="5329800" y="14635080"/>
            <a:ext cx="1126800" cy="19800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1</a:t>
            </a:r>
            <a:endParaRPr b="0" lang="en-US" sz="1300" spc="-1" strike="noStrike">
              <a:latin typeface="Arial"/>
            </a:endParaRPr>
          </a:p>
        </p:txBody>
      </p:sp>
      <p:sp>
        <p:nvSpPr>
          <p:cNvPr id="82" name="Text Box 500"/>
          <p:cNvSpPr/>
          <p:nvPr/>
        </p:nvSpPr>
        <p:spPr>
          <a:xfrm>
            <a:off x="1009800" y="17750160"/>
            <a:ext cx="1126800" cy="19800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2</a:t>
            </a:r>
            <a:endParaRPr b="0" lang="en-US" sz="1300" spc="-1" strike="noStrike">
              <a:latin typeface="Arial"/>
            </a:endParaRPr>
          </a:p>
        </p:txBody>
      </p:sp>
      <p:pic>
        <p:nvPicPr>
          <p:cNvPr id="83" name="Picture 105" descr="monthlymagazine.com/cms/upload/articles/817_600X40..."/>
          <p:cNvPicPr/>
          <p:nvPr/>
        </p:nvPicPr>
        <p:blipFill>
          <a:blip r:embed="rId7"/>
          <a:stretch/>
        </p:blipFill>
        <p:spPr>
          <a:xfrm>
            <a:off x="10899720" y="9741240"/>
            <a:ext cx="1863000" cy="2276280"/>
          </a:xfrm>
          <a:prstGeom prst="rect">
            <a:avLst/>
          </a:prstGeom>
          <a:ln w="0">
            <a:noFill/>
          </a:ln>
        </p:spPr>
      </p:pic>
      <p:sp>
        <p:nvSpPr>
          <p:cNvPr id="84" name="Text Box 500"/>
          <p:cNvSpPr/>
          <p:nvPr/>
        </p:nvSpPr>
        <p:spPr>
          <a:xfrm>
            <a:off x="13282560" y="1213488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7</a:t>
            </a:r>
            <a:endParaRPr b="0" lang="en-US" sz="1300" spc="-1" strike="noStrike">
              <a:latin typeface="Arial"/>
            </a:endParaRPr>
          </a:p>
        </p:txBody>
      </p:sp>
      <p:sp>
        <p:nvSpPr>
          <p:cNvPr id="85" name="Text Box 500"/>
          <p:cNvSpPr/>
          <p:nvPr/>
        </p:nvSpPr>
        <p:spPr>
          <a:xfrm>
            <a:off x="17118000" y="1206000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8</a:t>
            </a:r>
            <a:endParaRPr b="0" lang="en-US" sz="1300" spc="-1" strike="noStrike">
              <a:latin typeface="Arial"/>
            </a:endParaRPr>
          </a:p>
        </p:txBody>
      </p:sp>
      <p:pic>
        <p:nvPicPr>
          <p:cNvPr id="86" name="Picture 20" descr=""/>
          <p:cNvPicPr/>
          <p:nvPr/>
        </p:nvPicPr>
        <p:blipFill>
          <a:blip r:embed="rId8"/>
          <a:stretch/>
        </p:blipFill>
        <p:spPr>
          <a:xfrm>
            <a:off x="10740240" y="15899760"/>
            <a:ext cx="8735400" cy="5725080"/>
          </a:xfrm>
          <a:prstGeom prst="rect">
            <a:avLst/>
          </a:prstGeom>
          <a:ln w="0">
            <a:noFill/>
          </a:ln>
        </p:spPr>
      </p:pic>
      <p:sp>
        <p:nvSpPr>
          <p:cNvPr id="87" name="Text Box 500"/>
          <p:cNvSpPr/>
          <p:nvPr/>
        </p:nvSpPr>
        <p:spPr>
          <a:xfrm>
            <a:off x="10899720" y="2151252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9</a:t>
            </a:r>
            <a:endParaRPr b="0" lang="en-US" sz="1300" spc="-1" strike="noStrike">
              <a:latin typeface="Arial"/>
            </a:endParaRPr>
          </a:p>
        </p:txBody>
      </p:sp>
      <p:sp>
        <p:nvSpPr>
          <p:cNvPr id="88" name="Text Box 514"/>
          <p:cNvSpPr/>
          <p:nvPr/>
        </p:nvSpPr>
        <p:spPr>
          <a:xfrm>
            <a:off x="10477440" y="24238800"/>
            <a:ext cx="9319680" cy="1541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Note that the quadcopter’s Arduino is equipped with IR ultrasonic sensors (</a:t>
            </a:r>
            <a:r>
              <a:rPr b="0" lang="en-US" sz="2600" spc="-1" strike="noStrike">
                <a:solidFill>
                  <a:srgbClr val="1badcf"/>
                </a:solidFill>
                <a:latin typeface="Arial Narrow"/>
                <a:ea typeface="MS PGothic"/>
              </a:rPr>
              <a:t>Figure 11</a:t>
            </a:r>
            <a:r>
              <a:rPr b="0" lang="en-US" sz="2600" spc="-1" strike="noStrike">
                <a:solidFill>
                  <a:srgbClr val="000000"/>
                </a:solidFill>
                <a:latin typeface="Arial Narrow"/>
                <a:ea typeface="MS PGothic"/>
              </a:rPr>
              <a:t>) for obstacle avoidance.</a:t>
            </a:r>
            <a:endParaRPr b="0" lang="en-US" sz="2600" spc="-1" strike="noStrike">
              <a:latin typeface="Arial"/>
            </a:endParaRPr>
          </a:p>
        </p:txBody>
      </p:sp>
      <p:sp>
        <p:nvSpPr>
          <p:cNvPr id="89" name="Text Box 514"/>
          <p:cNvSpPr/>
          <p:nvPr/>
        </p:nvSpPr>
        <p:spPr>
          <a:xfrm>
            <a:off x="10477440" y="25323840"/>
            <a:ext cx="9319680" cy="3125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A PS2 controller (</a:t>
            </a:r>
            <a:r>
              <a:rPr b="0" lang="en-US" sz="2600" spc="-1" strike="noStrike">
                <a:solidFill>
                  <a:srgbClr val="1badcf"/>
                </a:solidFill>
                <a:latin typeface="Arial Narrow"/>
                <a:ea typeface="MS PGothic"/>
              </a:rPr>
              <a:t>Figure 12</a:t>
            </a:r>
            <a:r>
              <a:rPr b="0" lang="en-US" sz="2600" spc="-1" strike="noStrike">
                <a:solidFill>
                  <a:srgbClr val="000000"/>
                </a:solidFill>
                <a:latin typeface="Arial Narrow"/>
                <a:ea typeface="MS PGothic"/>
              </a:rPr>
              <a:t>) linked wirelessly to the station’s Arduino MKR 1300 is used to control the drone via LoRa communication. Images are taken periodically, received by the station, and are sent to the Raspberry Pi 4 (</a:t>
            </a:r>
            <a:r>
              <a:rPr b="0" lang="en-US" sz="2600" spc="-1" strike="noStrike">
                <a:solidFill>
                  <a:srgbClr val="1badcf"/>
                </a:solidFill>
                <a:latin typeface="Arial Narrow"/>
                <a:ea typeface="MS PGothic"/>
              </a:rPr>
              <a:t>Figure 13</a:t>
            </a:r>
            <a:r>
              <a:rPr b="0" lang="en-US" sz="2600" spc="-1" strike="noStrike">
                <a:solidFill>
                  <a:srgbClr val="000000"/>
                </a:solidFill>
                <a:latin typeface="Arial Narrow"/>
                <a:ea typeface="MS PGothic"/>
              </a:rPr>
              <a:t>) via USB connection, to be shown on a Flask server HTML page, hosted on the pi4, as a low FPS video stream.</a:t>
            </a:r>
            <a:endParaRPr b="0" lang="en-US" sz="2600" spc="-1" strike="noStrike">
              <a:latin typeface="Arial"/>
            </a:endParaRPr>
          </a:p>
        </p:txBody>
      </p:sp>
      <p:pic>
        <p:nvPicPr>
          <p:cNvPr id="90" name="Picture 111" descr="Arduino MKR WAN 1300 (LoRa® connectivity)"/>
          <p:cNvPicPr/>
          <p:nvPr/>
        </p:nvPicPr>
        <p:blipFill>
          <a:blip r:embed="rId9"/>
          <a:stretch/>
        </p:blipFill>
        <p:spPr>
          <a:xfrm>
            <a:off x="10812600" y="33605640"/>
            <a:ext cx="2899080" cy="2175120"/>
          </a:xfrm>
          <a:prstGeom prst="rect">
            <a:avLst/>
          </a:prstGeom>
          <a:ln w="0">
            <a:noFill/>
          </a:ln>
        </p:spPr>
      </p:pic>
      <p:pic>
        <p:nvPicPr>
          <p:cNvPr id="91" name="Picture 115" descr="Lebanese Air Force - Wikipedia"/>
          <p:cNvPicPr/>
          <p:nvPr/>
        </p:nvPicPr>
        <p:blipFill>
          <a:blip r:embed="rId10"/>
          <a:stretch/>
        </p:blipFill>
        <p:spPr>
          <a:xfrm>
            <a:off x="16992720" y="9573120"/>
            <a:ext cx="2504160" cy="2513520"/>
          </a:xfrm>
          <a:prstGeom prst="rect">
            <a:avLst/>
          </a:prstGeom>
          <a:ln w="0">
            <a:noFill/>
          </a:ln>
        </p:spPr>
      </p:pic>
      <p:pic>
        <p:nvPicPr>
          <p:cNvPr id="92" name="Picture 117" descr="الجمهورية | فوج اطفاء بيروت: فرق الاطفاء والإنقاذ والإسعاف منتشرة"/>
          <p:cNvPicPr/>
          <p:nvPr/>
        </p:nvPicPr>
        <p:blipFill>
          <a:blip r:embed="rId11"/>
          <a:stretch/>
        </p:blipFill>
        <p:spPr>
          <a:xfrm>
            <a:off x="13282560" y="9687240"/>
            <a:ext cx="3229920" cy="2319480"/>
          </a:xfrm>
          <a:prstGeom prst="rect">
            <a:avLst/>
          </a:prstGeom>
          <a:ln w="0">
            <a:noFill/>
          </a:ln>
        </p:spPr>
      </p:pic>
      <p:sp>
        <p:nvSpPr>
          <p:cNvPr id="93" name="Text Box 514"/>
          <p:cNvSpPr/>
          <p:nvPr/>
        </p:nvSpPr>
        <p:spPr>
          <a:xfrm>
            <a:off x="10477440" y="27875880"/>
            <a:ext cx="9319680" cy="3125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Press Start on the PS2 controller to take the image designated for processing. The image will then be passed to an OpenCV script to detect bounding boxes for trees (</a:t>
            </a:r>
            <a:r>
              <a:rPr b="0" lang="en-US" sz="2600" spc="-1" strike="noStrike">
                <a:solidFill>
                  <a:srgbClr val="1badcf"/>
                </a:solidFill>
                <a:latin typeface="Arial Narrow"/>
                <a:ea typeface="MS PGothic"/>
              </a:rPr>
              <a:t>Figure 14</a:t>
            </a:r>
            <a:r>
              <a:rPr b="0" lang="en-US" sz="2600" spc="-1" strike="noStrike">
                <a:solidFill>
                  <a:srgbClr val="000000"/>
                </a:solidFill>
                <a:latin typeface="Arial Narrow"/>
                <a:ea typeface="MS PGothic"/>
              </a:rPr>
              <a:t>) and smoke (</a:t>
            </a:r>
            <a:r>
              <a:rPr b="0" lang="en-US" sz="2600" spc="-1" strike="noStrike">
                <a:solidFill>
                  <a:srgbClr val="1badcf"/>
                </a:solidFill>
                <a:latin typeface="Arial Narrow"/>
                <a:ea typeface="MS PGothic"/>
              </a:rPr>
              <a:t>Figure 15</a:t>
            </a:r>
            <a:r>
              <a:rPr b="0" lang="en-US" sz="2600" spc="-1" strike="noStrike">
                <a:solidFill>
                  <a:srgbClr val="000000"/>
                </a:solidFill>
                <a:latin typeface="Arial Narrow"/>
                <a:ea typeface="MS PGothic"/>
              </a:rPr>
              <a:t>) and fire (</a:t>
            </a:r>
            <a:r>
              <a:rPr b="0" lang="en-US" sz="2600" spc="-1" strike="noStrike">
                <a:solidFill>
                  <a:srgbClr val="1badcf"/>
                </a:solidFill>
                <a:latin typeface="Arial Narrow"/>
                <a:ea typeface="MS PGothic"/>
              </a:rPr>
              <a:t>Figure 16</a:t>
            </a:r>
            <a:r>
              <a:rPr b="0" lang="en-US" sz="2600" spc="-1" strike="noStrike">
                <a:solidFill>
                  <a:srgbClr val="000000"/>
                </a:solidFill>
                <a:latin typeface="Arial Narrow"/>
                <a:ea typeface="MS PGothic"/>
              </a:rPr>
              <a:t>) and human property, utilizing a pretrained Fast R-CNN model fine tuned to aerial wildfire images dataset publicly available on Kaggle.</a:t>
            </a:r>
            <a:endParaRPr b="0" lang="en-US" sz="2600" spc="-1" strike="noStrike">
              <a:latin typeface="Arial"/>
            </a:endParaRPr>
          </a:p>
        </p:txBody>
      </p:sp>
      <p:pic>
        <p:nvPicPr>
          <p:cNvPr id="94" name="Picture 119" descr="Ultrasonic sensor model HC-SR04, IR sensors and Raspberry ..."/>
          <p:cNvPicPr/>
          <p:nvPr/>
        </p:nvPicPr>
        <p:blipFill>
          <a:blip r:embed="rId12"/>
          <a:stretch/>
        </p:blipFill>
        <p:spPr>
          <a:xfrm>
            <a:off x="14446440" y="33563880"/>
            <a:ext cx="2175120" cy="2175120"/>
          </a:xfrm>
          <a:prstGeom prst="rect">
            <a:avLst/>
          </a:prstGeom>
          <a:ln w="0">
            <a:noFill/>
          </a:ln>
        </p:spPr>
      </p:pic>
      <p:pic>
        <p:nvPicPr>
          <p:cNvPr id="95" name="Picture 121" descr="Wireless PS2 Controller (Compatible)"/>
          <p:cNvPicPr/>
          <p:nvPr/>
        </p:nvPicPr>
        <p:blipFill>
          <a:blip r:embed="rId13"/>
          <a:stretch/>
        </p:blipFill>
        <p:spPr>
          <a:xfrm>
            <a:off x="17399520" y="33409440"/>
            <a:ext cx="2175120" cy="2175120"/>
          </a:xfrm>
          <a:prstGeom prst="rect">
            <a:avLst/>
          </a:prstGeom>
          <a:ln w="0">
            <a:noFill/>
          </a:ln>
        </p:spPr>
      </p:pic>
      <p:pic>
        <p:nvPicPr>
          <p:cNvPr id="96" name="Picture 123" descr="Raspberry Pi 4 Review: A Powerful New Pi | WIRED"/>
          <p:cNvPicPr/>
          <p:nvPr/>
        </p:nvPicPr>
        <p:blipFill>
          <a:blip r:embed="rId14"/>
          <a:stretch/>
        </p:blipFill>
        <p:spPr>
          <a:xfrm>
            <a:off x="10788480" y="36221760"/>
            <a:ext cx="2899080" cy="2175120"/>
          </a:xfrm>
          <a:prstGeom prst="rect">
            <a:avLst/>
          </a:prstGeom>
          <a:ln w="0">
            <a:noFill/>
          </a:ln>
        </p:spPr>
      </p:pic>
      <p:pic>
        <p:nvPicPr>
          <p:cNvPr id="97" name="Picture 27" descr=""/>
          <p:cNvPicPr/>
          <p:nvPr/>
        </p:nvPicPr>
        <p:blipFill>
          <a:blip r:embed="rId15"/>
          <a:stretch/>
        </p:blipFill>
        <p:spPr>
          <a:xfrm>
            <a:off x="14446440" y="36079560"/>
            <a:ext cx="2175120" cy="2084760"/>
          </a:xfrm>
          <a:prstGeom prst="rect">
            <a:avLst/>
          </a:prstGeom>
          <a:ln w="0">
            <a:noFill/>
          </a:ln>
        </p:spPr>
      </p:pic>
      <p:pic>
        <p:nvPicPr>
          <p:cNvPr id="98" name="Picture 28" descr=""/>
          <p:cNvPicPr/>
          <p:nvPr/>
        </p:nvPicPr>
        <p:blipFill>
          <a:blip r:embed="rId16"/>
          <a:stretch/>
        </p:blipFill>
        <p:spPr>
          <a:xfrm>
            <a:off x="17079480" y="36161640"/>
            <a:ext cx="2190240" cy="1840320"/>
          </a:xfrm>
          <a:prstGeom prst="rect">
            <a:avLst/>
          </a:prstGeom>
          <a:ln w="0">
            <a:noFill/>
          </a:ln>
        </p:spPr>
      </p:pic>
      <p:pic>
        <p:nvPicPr>
          <p:cNvPr id="99" name="Picture 29" descr=""/>
          <p:cNvPicPr/>
          <p:nvPr/>
        </p:nvPicPr>
        <p:blipFill>
          <a:blip r:embed="rId17"/>
          <a:stretch/>
        </p:blipFill>
        <p:spPr>
          <a:xfrm>
            <a:off x="10812600" y="39071520"/>
            <a:ext cx="2237760" cy="1836000"/>
          </a:xfrm>
          <a:prstGeom prst="rect">
            <a:avLst/>
          </a:prstGeom>
          <a:ln w="0">
            <a:noFill/>
          </a:ln>
        </p:spPr>
      </p:pic>
      <p:sp>
        <p:nvSpPr>
          <p:cNvPr id="100" name="Text Box 500"/>
          <p:cNvSpPr/>
          <p:nvPr/>
        </p:nvSpPr>
        <p:spPr>
          <a:xfrm>
            <a:off x="10947960" y="3578076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10</a:t>
            </a:r>
            <a:endParaRPr b="0" lang="en-US" sz="1300" spc="-1" strike="noStrike">
              <a:latin typeface="Arial"/>
            </a:endParaRPr>
          </a:p>
        </p:txBody>
      </p:sp>
      <p:sp>
        <p:nvSpPr>
          <p:cNvPr id="101" name="Text Box 500"/>
          <p:cNvSpPr/>
          <p:nvPr/>
        </p:nvSpPr>
        <p:spPr>
          <a:xfrm>
            <a:off x="14568840" y="3579048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11</a:t>
            </a:r>
            <a:endParaRPr b="0" lang="en-US" sz="1300" spc="-1" strike="noStrike">
              <a:latin typeface="Arial"/>
            </a:endParaRPr>
          </a:p>
        </p:txBody>
      </p:sp>
      <p:sp>
        <p:nvSpPr>
          <p:cNvPr id="102" name="Text Box 500"/>
          <p:cNvSpPr/>
          <p:nvPr/>
        </p:nvSpPr>
        <p:spPr>
          <a:xfrm>
            <a:off x="17327880" y="3579192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12</a:t>
            </a:r>
            <a:endParaRPr b="0" lang="en-US" sz="1300" spc="-1" strike="noStrike">
              <a:latin typeface="Arial"/>
            </a:endParaRPr>
          </a:p>
        </p:txBody>
      </p:sp>
      <p:sp>
        <p:nvSpPr>
          <p:cNvPr id="103" name="Text Box 500"/>
          <p:cNvSpPr/>
          <p:nvPr/>
        </p:nvSpPr>
        <p:spPr>
          <a:xfrm>
            <a:off x="10947960" y="3829644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13</a:t>
            </a:r>
            <a:endParaRPr b="0" lang="en-US" sz="1300" spc="-1" strike="noStrike">
              <a:latin typeface="Arial"/>
            </a:endParaRPr>
          </a:p>
        </p:txBody>
      </p:sp>
      <p:sp>
        <p:nvSpPr>
          <p:cNvPr id="104" name="Text Box 500"/>
          <p:cNvSpPr/>
          <p:nvPr/>
        </p:nvSpPr>
        <p:spPr>
          <a:xfrm>
            <a:off x="14568840" y="3830580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14</a:t>
            </a:r>
            <a:endParaRPr b="0" lang="en-US" sz="1300" spc="-1" strike="noStrike">
              <a:latin typeface="Arial"/>
            </a:endParaRPr>
          </a:p>
        </p:txBody>
      </p:sp>
      <p:sp>
        <p:nvSpPr>
          <p:cNvPr id="105" name="Text Box 500"/>
          <p:cNvSpPr/>
          <p:nvPr/>
        </p:nvSpPr>
        <p:spPr>
          <a:xfrm>
            <a:off x="17327880" y="3830724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15</a:t>
            </a:r>
            <a:endParaRPr b="0" lang="en-US" sz="1300" spc="-1" strike="noStrike">
              <a:latin typeface="Arial"/>
            </a:endParaRPr>
          </a:p>
        </p:txBody>
      </p:sp>
      <p:sp>
        <p:nvSpPr>
          <p:cNvPr id="106" name="Text Box 500"/>
          <p:cNvSpPr/>
          <p:nvPr/>
        </p:nvSpPr>
        <p:spPr>
          <a:xfrm>
            <a:off x="10947960" y="4116888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16</a:t>
            </a:r>
            <a:endParaRPr b="0" lang="en-US" sz="1300" spc="-1" strike="noStrike">
              <a:latin typeface="Arial"/>
            </a:endParaRPr>
          </a:p>
        </p:txBody>
      </p:sp>
      <p:sp>
        <p:nvSpPr>
          <p:cNvPr id="107" name="Text Box 514"/>
          <p:cNvSpPr/>
          <p:nvPr/>
        </p:nvSpPr>
        <p:spPr>
          <a:xfrm>
            <a:off x="10477440" y="31001400"/>
            <a:ext cx="9319680" cy="2333880"/>
          </a:xfrm>
          <a:prstGeom prst="rect">
            <a:avLst/>
          </a:prstGeom>
          <a:noFill/>
          <a:ln w="0">
            <a:noFill/>
          </a:ln>
        </p:spPr>
        <p:style>
          <a:lnRef idx="0"/>
          <a:fillRef idx="0"/>
          <a:effectRef idx="0"/>
          <a:fontRef idx="minor"/>
        </p:style>
        <p:txBody>
          <a:bodyPr lIns="375120" rIns="375120" tIns="375120" bIns="375120" anchor="t">
            <a:spAutoFit/>
          </a:bodyPr>
          <a:p>
            <a:pPr>
              <a:lnSpc>
                <a:spcPct val="100000"/>
              </a:lnSpc>
              <a:buNone/>
            </a:pPr>
            <a:r>
              <a:rPr b="0" lang="en-US" sz="2600" spc="-1" strike="noStrike">
                <a:solidFill>
                  <a:srgbClr val="000000"/>
                </a:solidFill>
                <a:latin typeface="Arial Narrow"/>
                <a:ea typeface="MS PGothic"/>
              </a:rPr>
              <a:t>Moreover, a wind direction and speed sensor (</a:t>
            </a:r>
            <a:r>
              <a:rPr b="0" lang="en-US" sz="2600" spc="-1" strike="noStrike">
                <a:solidFill>
                  <a:srgbClr val="1badcf"/>
                </a:solidFill>
                <a:latin typeface="Arial Narrow"/>
                <a:ea typeface="MS PGothic"/>
              </a:rPr>
              <a:t>Figure 17</a:t>
            </a:r>
            <a:r>
              <a:rPr b="0" lang="en-US" sz="2600" spc="-1" strike="noStrike">
                <a:solidFill>
                  <a:srgbClr val="000000"/>
                </a:solidFill>
                <a:latin typeface="Arial Narrow"/>
                <a:ea typeface="MS PGothic"/>
              </a:rPr>
              <a:t>) are connected to the site’s Arduino MKR 1300, continuously collecting environmental data, then the data is sent to the Raspberry Pi 4 to be used later for decision making.</a:t>
            </a:r>
            <a:endParaRPr b="0" lang="en-US" sz="2600" spc="-1" strike="noStrike">
              <a:latin typeface="Arial"/>
            </a:endParaRPr>
          </a:p>
        </p:txBody>
      </p:sp>
      <p:pic>
        <p:nvPicPr>
          <p:cNvPr id="108" name="Picture 42" descr=""/>
          <p:cNvPicPr/>
          <p:nvPr/>
        </p:nvPicPr>
        <p:blipFill>
          <a:blip r:embed="rId18"/>
          <a:stretch/>
        </p:blipFill>
        <p:spPr>
          <a:xfrm>
            <a:off x="14684400" y="38882160"/>
            <a:ext cx="1698840" cy="2245320"/>
          </a:xfrm>
          <a:prstGeom prst="rect">
            <a:avLst/>
          </a:prstGeom>
          <a:ln w="0">
            <a:noFill/>
          </a:ln>
        </p:spPr>
      </p:pic>
      <p:sp>
        <p:nvSpPr>
          <p:cNvPr id="109" name="Text Box 500"/>
          <p:cNvSpPr/>
          <p:nvPr/>
        </p:nvSpPr>
        <p:spPr>
          <a:xfrm>
            <a:off x="14537520" y="41168880"/>
            <a:ext cx="1126800" cy="198360"/>
          </a:xfrm>
          <a:prstGeom prst="rect">
            <a:avLst/>
          </a:prstGeom>
          <a:noFill/>
          <a:ln w="0">
            <a:noFill/>
          </a:ln>
        </p:spPr>
        <p:style>
          <a:lnRef idx="0"/>
          <a:fillRef idx="0"/>
          <a:effectRef idx="0"/>
          <a:fontRef idx="minor"/>
        </p:style>
        <p:txBody>
          <a:bodyPr lIns="0" rIns="0" tIns="0" bIns="0" anchor="t">
            <a:spAutoFit/>
          </a:bodyPr>
          <a:p>
            <a:pPr>
              <a:lnSpc>
                <a:spcPct val="100000"/>
              </a:lnSpc>
              <a:spcBef>
                <a:spcPts val="649"/>
              </a:spcBef>
              <a:buNone/>
            </a:pPr>
            <a:r>
              <a:rPr b="0" lang="en-US" sz="1300" spc="-1" strike="noStrike">
                <a:solidFill>
                  <a:srgbClr val="1badcf"/>
                </a:solidFill>
                <a:latin typeface="Arial Narrow"/>
                <a:ea typeface="MS PGothic"/>
              </a:rPr>
              <a:t>Figure 17</a:t>
            </a:r>
            <a:endParaRPr b="0" lang="en-US" sz="1300" spc="-1" strike="noStrike">
              <a:latin typeface="Arial"/>
            </a:endParaRPr>
          </a:p>
        </p:txBody>
      </p:sp>
      <p:sp>
        <p:nvSpPr>
          <p:cNvPr id="110" name="Text Box 523"/>
          <p:cNvSpPr/>
          <p:nvPr/>
        </p:nvSpPr>
        <p:spPr>
          <a:xfrm>
            <a:off x="20278800" y="8748720"/>
            <a:ext cx="9319680" cy="3521880"/>
          </a:xfrm>
          <a:prstGeom prst="rect">
            <a:avLst/>
          </a:prstGeom>
          <a:noFill/>
          <a:ln w="0">
            <a:noFill/>
          </a:ln>
        </p:spPr>
        <p:style>
          <a:lnRef idx="0"/>
          <a:fillRef idx="0"/>
          <a:effectRef idx="0"/>
          <a:fontRef idx="minor"/>
        </p:style>
        <p:txBody>
          <a:bodyPr lIns="375120" rIns="375120" tIns="375120" bIns="375120" anchor="t">
            <a:spAutoFit/>
          </a:bodyPr>
          <a:p>
            <a:pPr marL="457200" indent="-457200">
              <a:lnSpc>
                <a:spcPct val="100000"/>
              </a:lnSpc>
              <a:buClr>
                <a:srgbClr val="000000"/>
              </a:buClr>
              <a:buFont typeface="Symbol" charset="2"/>
              <a:buChar char=""/>
            </a:pPr>
            <a:r>
              <a:rPr b="0" lang="en-US" sz="2600" spc="-1" strike="noStrike">
                <a:solidFill>
                  <a:srgbClr val="000000"/>
                </a:solidFill>
                <a:latin typeface="Arial Narrow"/>
                <a:ea typeface="MS PGothic"/>
              </a:rPr>
              <a:t>Higher priority is given to fire going into human property</a:t>
            </a:r>
            <a:endParaRPr b="0" lang="en-US" sz="2600" spc="-1" strike="noStrike">
              <a:latin typeface="Arial"/>
            </a:endParaRPr>
          </a:p>
          <a:p>
            <a:pPr marL="457200" indent="-457200">
              <a:lnSpc>
                <a:spcPct val="100000"/>
              </a:lnSpc>
              <a:buClr>
                <a:srgbClr val="000000"/>
              </a:buClr>
              <a:buFont typeface="Symbol" charset="2"/>
              <a:buChar char=""/>
            </a:pPr>
            <a:r>
              <a:rPr b="0" lang="en-US" sz="2600" spc="-1" strike="noStrike">
                <a:solidFill>
                  <a:srgbClr val="000000"/>
                </a:solidFill>
                <a:latin typeface="Arial Narrow"/>
                <a:ea typeface="MS PGothic"/>
              </a:rPr>
              <a:t>Normal priority is given to fire spreading to larger masses of biomass</a:t>
            </a:r>
            <a:endParaRPr b="0" lang="en-US" sz="2600" spc="-1" strike="noStrike">
              <a:latin typeface="Arial"/>
            </a:endParaRPr>
          </a:p>
          <a:p>
            <a:pPr marL="457200" indent="-457200">
              <a:lnSpc>
                <a:spcPct val="100000"/>
              </a:lnSpc>
              <a:buClr>
                <a:srgbClr val="000000"/>
              </a:buClr>
              <a:buFont typeface="Symbol" charset="2"/>
              <a:buChar char=""/>
            </a:pPr>
            <a:r>
              <a:rPr b="0" lang="en-US" sz="2600" spc="-1" strike="noStrike">
                <a:solidFill>
                  <a:srgbClr val="000000"/>
                </a:solidFill>
                <a:latin typeface="Arial Narrow"/>
                <a:ea typeface="MS PGothic"/>
              </a:rPr>
              <a:t>Low priority is given to fire that won’t spread and won’t cause harm</a:t>
            </a:r>
            <a:endParaRPr b="0" lang="en-US" sz="2600" spc="-1" strike="noStrike">
              <a:latin typeface="Arial"/>
            </a:endParaRPr>
          </a:p>
          <a:p>
            <a:pPr>
              <a:lnSpc>
                <a:spcPct val="100000"/>
              </a:lnSpc>
              <a:buNone/>
            </a:pPr>
            <a:endParaRPr b="0" lang="en-US" sz="2600" spc="-1" strike="noStrike">
              <a:latin typeface="Arial"/>
            </a:endParaRPr>
          </a:p>
          <a:p>
            <a:pPr>
              <a:lnSpc>
                <a:spcPct val="100000"/>
              </a:lnSpc>
              <a:buNone/>
            </a:pPr>
            <a:endParaRPr b="0" lang="en-US" sz="2600" spc="-1" strike="noStrike">
              <a:latin typeface="Arial"/>
            </a:endParaRPr>
          </a:p>
          <a:p>
            <a:pPr>
              <a:lnSpc>
                <a:spcPct val="100000"/>
              </a:lnSpc>
              <a:buNone/>
            </a:pPr>
            <a:r>
              <a:rPr b="0" lang="en-US" sz="2600" spc="-1" strike="noStrike">
                <a:solidFill>
                  <a:srgbClr val="000000"/>
                </a:solidFill>
                <a:latin typeface="Arial Narrow"/>
                <a:ea typeface="MS PGothic"/>
              </a:rPr>
              <a:t>Finally, the heatmap is displayed on the server.</a:t>
            </a:r>
            <a:endParaRPr b="0" lang="en-US" sz="2600" spc="-1" strike="noStrike">
              <a:latin typeface="Arial"/>
            </a:endParaRPr>
          </a:p>
        </p:txBody>
      </p:sp>
      <p:pic>
        <p:nvPicPr>
          <p:cNvPr id="111" name="" descr=""/>
          <p:cNvPicPr/>
          <p:nvPr/>
        </p:nvPicPr>
        <p:blipFill>
          <a:blip r:embed="rId19"/>
          <a:stretch/>
        </p:blipFill>
        <p:spPr>
          <a:xfrm>
            <a:off x="20826360" y="12187440"/>
            <a:ext cx="8003160" cy="4500360"/>
          </a:xfrm>
          <a:prstGeom prst="rect">
            <a:avLst/>
          </a:prstGeom>
          <a:ln w="0">
            <a:noFill/>
          </a:ln>
        </p:spPr>
      </p:pic>
      <p:pic>
        <p:nvPicPr>
          <p:cNvPr id="112" name="" descr=""/>
          <p:cNvPicPr/>
          <p:nvPr/>
        </p:nvPicPr>
        <p:blipFill>
          <a:blip r:embed="rId20"/>
          <a:stretch/>
        </p:blipFill>
        <p:spPr>
          <a:xfrm>
            <a:off x="20574000" y="37116720"/>
            <a:ext cx="8504280" cy="4609080"/>
          </a:xfrm>
          <a:prstGeom prst="rect">
            <a:avLst/>
          </a:prstGeom>
          <a:ln w="0">
            <a:noFill/>
          </a:ln>
        </p:spPr>
      </p:pic>
      <p:pic>
        <p:nvPicPr>
          <p:cNvPr id="113" name="" descr=""/>
          <p:cNvPicPr/>
          <p:nvPr/>
        </p:nvPicPr>
        <p:blipFill>
          <a:blip r:embed="rId21"/>
          <a:stretch/>
        </p:blipFill>
        <p:spPr>
          <a:xfrm>
            <a:off x="25705800" y="80640"/>
            <a:ext cx="4490640" cy="2433960"/>
          </a:xfrm>
          <a:prstGeom prst="rect">
            <a:avLst/>
          </a:prstGeom>
          <a:ln w="0">
            <a:noFill/>
          </a:ln>
        </p:spPr>
      </p:pic>
      <p:pic>
        <p:nvPicPr>
          <p:cNvPr id="114" name="" descr=""/>
          <p:cNvPicPr/>
          <p:nvPr/>
        </p:nvPicPr>
        <p:blipFill>
          <a:blip r:embed="rId22"/>
          <a:stretch/>
        </p:blipFill>
        <p:spPr>
          <a:xfrm>
            <a:off x="73800" y="81000"/>
            <a:ext cx="4490640" cy="24339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4f1e9"/>
      </a:lt2>
      <a:accent1>
        <a:srgbClr val="d7d7d7"/>
      </a:accent1>
      <a:accent2>
        <a:srgbClr val="0d5667"/>
      </a:accent2>
      <a:accent3>
        <a:srgbClr val="14819b"/>
      </a:accent3>
      <a:accent4>
        <a:srgbClr val="000000"/>
      </a:accent4>
      <a:accent5>
        <a:srgbClr val="cef0f8"/>
      </a:accent5>
      <a:accent6>
        <a:srgbClr val="bf9000"/>
      </a:accent6>
      <a:hlink>
        <a:srgbClr val="6cd3eb"/>
      </a:hlink>
      <a:folHlink>
        <a:srgbClr val="ffc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4f1e9"/>
      </a:lt2>
      <a:accent1>
        <a:srgbClr val="d7d7d7"/>
      </a:accent1>
      <a:accent2>
        <a:srgbClr val="0d5667"/>
      </a:accent2>
      <a:accent3>
        <a:srgbClr val="14819b"/>
      </a:accent3>
      <a:accent4>
        <a:srgbClr val="000000"/>
      </a:accent4>
      <a:accent5>
        <a:srgbClr val="cef0f8"/>
      </a:accent5>
      <a:accent6>
        <a:srgbClr val="bf9000"/>
      </a:accent6>
      <a:hlink>
        <a:srgbClr val="6cd3eb"/>
      </a:hlink>
      <a:folHlink>
        <a:srgbClr val="ffc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19173</TotalTime>
  <Application>LibreOffice/7.3.7.2$Linux_X86_64 LibreOffice_project/30$Build-2</Application>
  <HyperlinkBase>http://www.posterpresentations.com</HyperlinkBase>
  <AppVersion>15.0000</AppVersion>
  <Words>898</Words>
  <Paragraphs>71</Paragraphs>
  <Company>www.PosterPresentations.com</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category>Powerpoint poster templates</cp:category>
  <dcterms:created xsi:type="dcterms:W3CDTF">2009-11-10T07:29:27Z</dcterms:created>
  <dc:creator>Copywrite Digital - Tralee - 066 7128671</dc:creator>
  <dc:description>Non-authorized printing of this poster template by any commercial printing service other than PosterPresentations.com is strictly prohibited._x005F_x000d_
Non-profit educational printing centers are exempt._x005F_x000d_
To obtain printing authorization call:_x005F_x000d_
1.866.649.3004_x005F_x000d_
_x005F_x000d_
© 2009</dc:description>
  <cp:keywords>poster presentation poster design poster template</cp:keywords>
  <dc:language>en-US</dc:language>
  <cp:lastModifiedBy/>
  <cp:lastPrinted>2009-11-10T08:04:03Z</cp:lastPrinted>
  <dcterms:modified xsi:type="dcterms:W3CDTF">2024-04-27T07:49:33Z</dcterms:modified>
  <cp:revision>247</cp:revision>
  <dc:subject>Free PowerPoint poster templates</dc:subject>
  <dc:title>A0 Portrait Poster Template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1</vt:i4>
  </property>
</Properties>
</file>